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99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0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ppt/slides/slide106.xml" ContentType="application/vnd.openxmlformats-officedocument.presentationml.slide+xml"/>
  <Override PartName="/ppt/handoutMasters/handoutMaster1.xml" ContentType="application/vnd.openxmlformats-officedocument.presentationml.handoutMaster+xml"/>
  <Override PartName="/ppt/charts/chart2.xml" ContentType="application/vnd.openxmlformats-officedocument.drawingml.char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79.xml" ContentType="application/vnd.openxmlformats-officedocument.presentationml.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746" r:id="rId1"/>
  </p:sldMasterIdLst>
  <p:notesMasterIdLst>
    <p:notesMasterId r:id="rId108"/>
  </p:notesMasterIdLst>
  <p:handoutMasterIdLst>
    <p:handoutMasterId r:id="rId109"/>
  </p:handoutMasterIdLst>
  <p:sldIdLst>
    <p:sldId id="256" r:id="rId2"/>
    <p:sldId id="304" r:id="rId3"/>
    <p:sldId id="305" r:id="rId4"/>
    <p:sldId id="306" r:id="rId5"/>
    <p:sldId id="308" r:id="rId6"/>
    <p:sldId id="661" r:id="rId7"/>
    <p:sldId id="459" r:id="rId8"/>
    <p:sldId id="360" r:id="rId9"/>
    <p:sldId id="605" r:id="rId10"/>
    <p:sldId id="522" r:id="rId11"/>
    <p:sldId id="489" r:id="rId12"/>
    <p:sldId id="523" r:id="rId13"/>
    <p:sldId id="313" r:id="rId14"/>
    <p:sldId id="398" r:id="rId15"/>
    <p:sldId id="506" r:id="rId16"/>
    <p:sldId id="606" r:id="rId17"/>
    <p:sldId id="611" r:id="rId18"/>
    <p:sldId id="612" r:id="rId19"/>
    <p:sldId id="730" r:id="rId20"/>
    <p:sldId id="731" r:id="rId21"/>
    <p:sldId id="732" r:id="rId22"/>
    <p:sldId id="260" r:id="rId23"/>
    <p:sldId id="402" r:id="rId24"/>
    <p:sldId id="542" r:id="rId25"/>
    <p:sldId id="667" r:id="rId26"/>
    <p:sldId id="663" r:id="rId27"/>
    <p:sldId id="265" r:id="rId28"/>
    <p:sldId id="461" r:id="rId29"/>
    <p:sldId id="621" r:id="rId30"/>
    <p:sldId id="697" r:id="rId31"/>
    <p:sldId id="664" r:id="rId32"/>
    <p:sldId id="665" r:id="rId33"/>
    <p:sldId id="716" r:id="rId34"/>
    <p:sldId id="721" r:id="rId35"/>
    <p:sldId id="719" r:id="rId36"/>
    <p:sldId id="720" r:id="rId37"/>
    <p:sldId id="707" r:id="rId38"/>
    <p:sldId id="708" r:id="rId39"/>
    <p:sldId id="694" r:id="rId40"/>
    <p:sldId id="417" r:id="rId41"/>
    <p:sldId id="567" r:id="rId42"/>
    <p:sldId id="421" r:id="rId43"/>
    <p:sldId id="568" r:id="rId44"/>
    <p:sldId id="668" r:id="rId45"/>
    <p:sldId id="536" r:id="rId46"/>
    <p:sldId id="669" r:id="rId47"/>
    <p:sldId id="709" r:id="rId48"/>
    <p:sldId id="726" r:id="rId49"/>
    <p:sldId id="727" r:id="rId50"/>
    <p:sldId id="573" r:id="rId51"/>
    <p:sldId id="574" r:id="rId52"/>
    <p:sldId id="627" r:id="rId53"/>
    <p:sldId id="626" r:id="rId54"/>
    <p:sldId id="670" r:id="rId55"/>
    <p:sldId id="671" r:id="rId56"/>
    <p:sldId id="715" r:id="rId57"/>
    <p:sldId id="723" r:id="rId58"/>
    <p:sldId id="711" r:id="rId59"/>
    <p:sldId id="712" r:id="rId60"/>
    <p:sldId id="713" r:id="rId61"/>
    <p:sldId id="714" r:id="rId62"/>
    <p:sldId id="718" r:id="rId63"/>
    <p:sldId id="717" r:id="rId64"/>
    <p:sldId id="724" r:id="rId65"/>
    <p:sldId id="725" r:id="rId66"/>
    <p:sldId id="676" r:id="rId67"/>
    <p:sldId id="677" r:id="rId68"/>
    <p:sldId id="678" r:id="rId69"/>
    <p:sldId id="679" r:id="rId70"/>
    <p:sldId id="680" r:id="rId71"/>
    <p:sldId id="681" r:id="rId72"/>
    <p:sldId id="700" r:id="rId73"/>
    <p:sldId id="701" r:id="rId74"/>
    <p:sldId id="702" r:id="rId75"/>
    <p:sldId id="703" r:id="rId76"/>
    <p:sldId id="704" r:id="rId77"/>
    <p:sldId id="705" r:id="rId78"/>
    <p:sldId id="706" r:id="rId79"/>
    <p:sldId id="692" r:id="rId80"/>
    <p:sldId id="345" r:id="rId81"/>
    <p:sldId id="693" r:id="rId82"/>
    <p:sldId id="722" r:id="rId83"/>
    <p:sldId id="636" r:id="rId84"/>
    <p:sldId id="652" r:id="rId85"/>
    <p:sldId id="728" r:id="rId86"/>
    <p:sldId id="729" r:id="rId87"/>
    <p:sldId id="358" r:id="rId88"/>
    <p:sldId id="604" r:id="rId89"/>
    <p:sldId id="328" r:id="rId90"/>
    <p:sldId id="748" r:id="rId91"/>
    <p:sldId id="749" r:id="rId92"/>
    <p:sldId id="733" r:id="rId93"/>
    <p:sldId id="734" r:id="rId94"/>
    <p:sldId id="735" r:id="rId95"/>
    <p:sldId id="736" r:id="rId96"/>
    <p:sldId id="737" r:id="rId97"/>
    <p:sldId id="738" r:id="rId98"/>
    <p:sldId id="739" r:id="rId99"/>
    <p:sldId id="740" r:id="rId100"/>
    <p:sldId id="741" r:id="rId101"/>
    <p:sldId id="742" r:id="rId102"/>
    <p:sldId id="743" r:id="rId103"/>
    <p:sldId id="744" r:id="rId104"/>
    <p:sldId id="745" r:id="rId105"/>
    <p:sldId id="746" r:id="rId106"/>
    <p:sldId id="747" r:id="rId107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DFB3"/>
    <a:srgbClr val="4D4D4D"/>
    <a:srgbClr val="663300"/>
    <a:srgbClr val="006600"/>
    <a:srgbClr val="CC0000"/>
    <a:srgbClr val="F42281"/>
    <a:srgbClr val="352E11"/>
    <a:srgbClr val="01165B"/>
    <a:srgbClr val="4E3F30"/>
    <a:srgbClr val="F7D2A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Стиль из темы 1 - акцент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Стиль из темы 1 - акцент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6D9F66E-5EB9-4882-86FB-DCBF35E3C3E4}" styleName="Средний стиль 4 - акцент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775DCB02-9BB8-47FD-8907-85C794F793BA}" styleName="Стиль из темы 1 - акцент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D7AC3CCA-C797-4891-BE02-D94E43425B78}" styleName="Средний стиль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Средний стиль 4 - акцент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Средний стиль 4 - акцент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FD4443E-F989-4FC4-A0C8-D5A2AF1F390B}" styleName="Темный стиль 1 - акцент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38B1855-1B75-4FBE-930C-398BA8C253C6}" styleName="Стиль из темы 2 - акцент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A107856-5554-42FB-B03E-39F5DBC370BA}" styleName="Средний стиль 4 - акцент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84E427A-3D55-4303-BF80-6455036E1DE7}" styleName="Стиль из темы 1 - акцент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18603FDC-E32A-4AB5-989C-0864C3EAD2B8}" styleName="Стиль из темы 2 - акцент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Стиль из темы 1 - акцент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Стиль из темы 1 - акцент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17292A2E-F333-43FB-9621-5CBBE7FDCDCB}" styleName="Светлый стиль 2 - акцент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083E6E3-FA7D-4D7B-A595-EF9225AFEA82}" styleName="Светлый стиль 1 - акцент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67" autoAdjust="0"/>
    <p:restoredTop sz="90460" autoAdjust="0"/>
  </p:normalViewPr>
  <p:slideViewPr>
    <p:cSldViewPr>
      <p:cViewPr varScale="1">
        <p:scale>
          <a:sx n="105" d="100"/>
          <a:sy n="105" d="100"/>
        </p:scale>
        <p:origin x="-204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26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2" d="100"/>
          <a:sy n="82" d="100"/>
        </p:scale>
        <p:origin x="-2064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handoutMaster" Target="handoutMasters/handoutMaster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ElenaP\Desktop\&#1055;&#1091;&#1073;&#1083;&#1080;&#1095;&#1085;&#1099;&#1077;%20&#1086;&#1090;&#1095;&#1077;&#1090;&#1099;\&#1055;&#1091;&#1073;&#1083;&#1080;&#1095;&#1085;&#1099;&#1081;%20&#1086;&#1090;&#1095;&#1077;&#1090;%202025-2026\&#1050;&#1047;%20&#1085;&#1072;&#1095;&#1072;&#1083;&#1082;&#1072;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ElenaP\Desktop\&#1055;&#1091;&#1073;&#1083;&#1080;&#1095;&#1085;&#1099;&#1077;%20&#1086;&#1090;&#1095;&#1077;&#1090;&#1099;\&#1055;&#1091;&#1073;&#1083;&#1080;&#1095;&#1085;&#1099;&#1081;%20&#1086;&#1090;&#1095;&#1077;&#1090;%202025-2026\&#1050;&#1047;%20&#1085;&#1072;&#1095;&#1072;&#1083;&#1082;&#1072;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ru-RU"/>
  <c:chart>
    <c:title>
      <c:tx>
        <c:rich>
          <a:bodyPr/>
          <a:lstStyle/>
          <a:p>
            <a:pPr>
              <a:defRPr b="1"/>
            </a:pPr>
            <a:r>
              <a:rPr lang="ru-RU" sz="1200" b="1" i="1">
                <a:latin typeface="Times New Roman" pitchFamily="18" charset="0"/>
                <a:cs typeface="Times New Roman" pitchFamily="18" charset="0"/>
              </a:rPr>
              <a:t>Результативность освоения основной</a:t>
            </a:r>
            <a:r>
              <a:rPr lang="ru-RU" sz="1200" b="1" i="1" baseline="0">
                <a:latin typeface="Times New Roman" pitchFamily="18" charset="0"/>
                <a:cs typeface="Times New Roman" pitchFamily="18" charset="0"/>
              </a:rPr>
              <a:t> образовательной программы начального общего образования выпускниками начальной школы за последние 3 года</a:t>
            </a:r>
            <a:endParaRPr lang="ru-RU" sz="1200" b="1" i="1">
              <a:latin typeface="Times New Roman" pitchFamily="18" charset="0"/>
              <a:cs typeface="Times New Roman" pitchFamily="18" charset="0"/>
            </a:endParaRPr>
          </a:p>
        </c:rich>
      </c:tx>
      <c:layout/>
    </c:title>
    <c:view3D>
      <c:rAngAx val="1"/>
    </c:view3D>
    <c:plotArea>
      <c:layout/>
      <c:bar3DChart>
        <c:barDir val="col"/>
        <c:grouping val="clustered"/>
        <c:ser>
          <c:idx val="0"/>
          <c:order val="0"/>
          <c:tx>
            <c:strRef>
              <c:f>Лист1!$B$1</c:f>
              <c:strCache>
                <c:ptCount val="1"/>
                <c:pt idx="0">
                  <c:v>2023-2024</c:v>
                </c:pt>
              </c:strCache>
            </c:strRef>
          </c:tx>
          <c:spPr>
            <a:solidFill>
              <a:schemeClr val="accent6">
                <a:lumMod val="20000"/>
                <a:lumOff val="80000"/>
              </a:schemeClr>
            </a:solidFill>
            <a:ln>
              <a:solidFill>
                <a:sysClr val="windowText" lastClr="000000"/>
              </a:solidFill>
            </a:ln>
          </c:spPr>
          <c:dLbls>
            <c:txPr>
              <a:bodyPr/>
              <a:lstStyle/>
              <a:p>
                <a:pPr>
                  <a:defRPr sz="800">
                    <a:latin typeface="Times New Roman" pitchFamily="18" charset="0"/>
                    <a:cs typeface="Times New Roman" pitchFamily="18" charset="0"/>
                  </a:defRPr>
                </a:pPr>
                <a:endParaRPr lang="ru-RU"/>
              </a:p>
            </c:txPr>
            <c:showVal val="1"/>
          </c:dLbls>
          <c:cat>
            <c:strRef>
              <c:f>Лист1!$A$2:$A$11</c:f>
              <c:strCache>
                <c:ptCount val="10"/>
                <c:pt idx="0">
                  <c:v>Русский язык</c:v>
                </c:pt>
                <c:pt idx="1">
                  <c:v>Литературное чтение</c:v>
                </c:pt>
                <c:pt idx="2">
                  <c:v>Иностранный язык (английский)</c:v>
                </c:pt>
                <c:pt idx="3">
                  <c:v>Математика</c:v>
                </c:pt>
                <c:pt idx="4">
                  <c:v>Окружающий мир </c:v>
                </c:pt>
                <c:pt idx="5">
                  <c:v>ОРКСЭ</c:v>
                </c:pt>
                <c:pt idx="6">
                  <c:v>ИЗО</c:v>
                </c:pt>
                <c:pt idx="7">
                  <c:v>Музыка</c:v>
                </c:pt>
                <c:pt idx="8">
                  <c:v>Труд (технология)</c:v>
                </c:pt>
                <c:pt idx="9">
                  <c:v>Физическая культура</c:v>
                </c:pt>
              </c:strCache>
            </c:strRef>
          </c:cat>
          <c:val>
            <c:numRef>
              <c:f>Лист1!$B$2:$B$11</c:f>
              <c:numCache>
                <c:formatCode>General</c:formatCode>
                <c:ptCount val="10"/>
                <c:pt idx="0">
                  <c:v>76</c:v>
                </c:pt>
                <c:pt idx="1">
                  <c:v>100</c:v>
                </c:pt>
                <c:pt idx="2">
                  <c:v>82</c:v>
                </c:pt>
                <c:pt idx="3">
                  <c:v>94</c:v>
                </c:pt>
                <c:pt idx="4">
                  <c:v>82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2024-2025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>
              <a:solidFill>
                <a:sysClr val="windowText" lastClr="000000"/>
              </a:solidFill>
            </a:ln>
          </c:spPr>
          <c:dLbls>
            <c:txPr>
              <a:bodyPr/>
              <a:lstStyle/>
              <a:p>
                <a:pPr>
                  <a:defRPr sz="800">
                    <a:latin typeface="Times New Roman" pitchFamily="18" charset="0"/>
                    <a:cs typeface="Times New Roman" pitchFamily="18" charset="0"/>
                  </a:defRPr>
                </a:pPr>
                <a:endParaRPr lang="ru-RU"/>
              </a:p>
            </c:txPr>
            <c:showVal val="1"/>
          </c:dLbls>
          <c:cat>
            <c:strRef>
              <c:f>Лист1!$A$2:$A$11</c:f>
              <c:strCache>
                <c:ptCount val="10"/>
                <c:pt idx="0">
                  <c:v>Русский язык</c:v>
                </c:pt>
                <c:pt idx="1">
                  <c:v>Литературное чтение</c:v>
                </c:pt>
                <c:pt idx="2">
                  <c:v>Иностранный язык (английский)</c:v>
                </c:pt>
                <c:pt idx="3">
                  <c:v>Математика</c:v>
                </c:pt>
                <c:pt idx="4">
                  <c:v>Окружающий мир </c:v>
                </c:pt>
                <c:pt idx="5">
                  <c:v>ОРКСЭ</c:v>
                </c:pt>
                <c:pt idx="6">
                  <c:v>ИЗО</c:v>
                </c:pt>
                <c:pt idx="7">
                  <c:v>Музыка</c:v>
                </c:pt>
                <c:pt idx="8">
                  <c:v>Труд (технология)</c:v>
                </c:pt>
                <c:pt idx="9">
                  <c:v>Физическая культура</c:v>
                </c:pt>
              </c:strCache>
            </c:strRef>
          </c:cat>
          <c:val>
            <c:numRef>
              <c:f>Лист1!$C$2:$C$11</c:f>
              <c:numCache>
                <c:formatCode>General</c:formatCode>
                <c:ptCount val="10"/>
                <c:pt idx="0">
                  <c:v>93</c:v>
                </c:pt>
                <c:pt idx="1">
                  <c:v>100</c:v>
                </c:pt>
                <c:pt idx="2">
                  <c:v>93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</c:numCache>
            </c:numRef>
          </c:val>
        </c:ser>
        <c:ser>
          <c:idx val="2"/>
          <c:order val="2"/>
          <c:tx>
            <c:strRef>
              <c:f>Лист1!$D$1</c:f>
              <c:strCache>
                <c:ptCount val="1"/>
                <c:pt idx="0">
                  <c:v>2025-2026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>
              <a:solidFill>
                <a:sysClr val="windowText" lastClr="000000"/>
              </a:solidFill>
            </a:ln>
          </c:spPr>
          <c:dLbls>
            <c:txPr>
              <a:bodyPr/>
              <a:lstStyle/>
              <a:p>
                <a:pPr>
                  <a:defRPr sz="800">
                    <a:latin typeface="Times New Roman" pitchFamily="18" charset="0"/>
                    <a:cs typeface="Times New Roman" pitchFamily="18" charset="0"/>
                  </a:defRPr>
                </a:pPr>
                <a:endParaRPr lang="ru-RU"/>
              </a:p>
            </c:txPr>
            <c:showVal val="1"/>
          </c:dLbls>
          <c:cat>
            <c:strRef>
              <c:f>Лист1!$A$2:$A$11</c:f>
              <c:strCache>
                <c:ptCount val="10"/>
                <c:pt idx="0">
                  <c:v>Русский язык</c:v>
                </c:pt>
                <c:pt idx="1">
                  <c:v>Литературное чтение</c:v>
                </c:pt>
                <c:pt idx="2">
                  <c:v>Иностранный язык (английский)</c:v>
                </c:pt>
                <c:pt idx="3">
                  <c:v>Математика</c:v>
                </c:pt>
                <c:pt idx="4">
                  <c:v>Окружающий мир </c:v>
                </c:pt>
                <c:pt idx="5">
                  <c:v>ОРКСЭ</c:v>
                </c:pt>
                <c:pt idx="6">
                  <c:v>ИЗО</c:v>
                </c:pt>
                <c:pt idx="7">
                  <c:v>Музыка</c:v>
                </c:pt>
                <c:pt idx="8">
                  <c:v>Труд (технология)</c:v>
                </c:pt>
                <c:pt idx="9">
                  <c:v>Физическая культура</c:v>
                </c:pt>
              </c:strCache>
            </c:strRef>
          </c:cat>
          <c:val>
            <c:numRef>
              <c:f>Лист1!$D$2:$D$11</c:f>
              <c:numCache>
                <c:formatCode>General</c:formatCode>
                <c:ptCount val="10"/>
                <c:pt idx="0">
                  <c:v>93.5</c:v>
                </c:pt>
                <c:pt idx="1">
                  <c:v>100</c:v>
                </c:pt>
                <c:pt idx="2">
                  <c:v>93.5</c:v>
                </c:pt>
                <c:pt idx="3">
                  <c:v>97</c:v>
                </c:pt>
                <c:pt idx="4">
                  <c:v>96.5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</c:numCache>
            </c:numRef>
          </c:val>
        </c:ser>
        <c:shape val="box"/>
        <c:axId val="145472128"/>
        <c:axId val="147157376"/>
        <c:axId val="0"/>
      </c:bar3DChart>
      <c:catAx>
        <c:axId val="145472128"/>
        <c:scaling>
          <c:orientation val="minMax"/>
        </c:scaling>
        <c:axPos val="b"/>
        <c:tickLblPos val="nextTo"/>
        <c:crossAx val="147157376"/>
        <c:crosses val="autoZero"/>
        <c:auto val="1"/>
        <c:lblAlgn val="ctr"/>
        <c:lblOffset val="100"/>
      </c:catAx>
      <c:valAx>
        <c:axId val="147157376"/>
        <c:scaling>
          <c:orientation val="minMax"/>
        </c:scaling>
        <c:axPos val="l"/>
        <c:majorGridlines/>
        <c:numFmt formatCode="General" sourceLinked="1"/>
        <c:tickLblPos val="nextTo"/>
        <c:crossAx val="145472128"/>
        <c:crosses val="autoZero"/>
        <c:crossBetween val="between"/>
      </c:valAx>
    </c:plotArea>
    <c:legend>
      <c:legendPos val="r"/>
      <c:layout/>
    </c:legend>
    <c:plotVisOnly val="1"/>
  </c:chart>
  <c:spPr>
    <a:gradFill>
      <a:gsLst>
        <a:gs pos="0">
          <a:srgbClr val="FFEFD1"/>
        </a:gs>
        <a:gs pos="64999">
          <a:srgbClr val="F0EBD5"/>
        </a:gs>
        <a:gs pos="100000">
          <a:srgbClr val="D1C39F"/>
        </a:gs>
      </a:gsLst>
      <a:lin ang="5400000" scaled="0"/>
    </a:gradFill>
  </c:sp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ru-RU"/>
  <c:chart>
    <c:title>
      <c:tx>
        <c:rich>
          <a:bodyPr/>
          <a:lstStyle/>
          <a:p>
            <a:pPr>
              <a:defRPr/>
            </a:pPr>
            <a:r>
              <a:rPr lang="ru-RU" sz="1200" i="1">
                <a:latin typeface="Times New Roman" pitchFamily="18" charset="0"/>
                <a:ea typeface="Tahoma" pitchFamily="34" charset="0"/>
                <a:cs typeface="Times New Roman" pitchFamily="18" charset="0"/>
              </a:rPr>
              <a:t>Результативность освоения основной образовательной программы основного общего образования выпускниками основной школы</a:t>
            </a:r>
          </a:p>
        </c:rich>
      </c:tx>
      <c:layout/>
    </c:title>
    <c:view3D>
      <c:rAngAx val="1"/>
    </c:view3D>
    <c:plotArea>
      <c:layout/>
      <c:bar3DChart>
        <c:barDir val="col"/>
        <c:grouping val="clustered"/>
        <c:ser>
          <c:idx val="0"/>
          <c:order val="0"/>
          <c:tx>
            <c:strRef>
              <c:f>Лист1!$B$34</c:f>
              <c:strCache>
                <c:ptCount val="1"/>
                <c:pt idx="0">
                  <c:v>2023-2024</c:v>
                </c:pt>
              </c:strCache>
            </c:strRef>
          </c:tx>
          <c:spPr>
            <a:solidFill>
              <a:schemeClr val="accent6">
                <a:lumMod val="20000"/>
                <a:lumOff val="80000"/>
              </a:schemeClr>
            </a:solidFill>
            <a:ln>
              <a:solidFill>
                <a:sysClr val="windowText" lastClr="000000"/>
              </a:solidFill>
            </a:ln>
          </c:spPr>
          <c:dLbls>
            <c:txPr>
              <a:bodyPr/>
              <a:lstStyle/>
              <a:p>
                <a:pPr>
                  <a:defRPr sz="500"/>
                </a:pPr>
                <a:endParaRPr lang="ru-RU"/>
              </a:p>
            </c:txPr>
            <c:showVal val="1"/>
          </c:dLbls>
          <c:cat>
            <c:strRef>
              <c:f>Лист1!$A$35:$A$47</c:f>
              <c:strCache>
                <c:ptCount val="13"/>
                <c:pt idx="0">
                  <c:v>Русский язык</c:v>
                </c:pt>
                <c:pt idx="1">
                  <c:v>Литература</c:v>
                </c:pt>
                <c:pt idx="2">
                  <c:v>Иностранный язык (английский)</c:v>
                </c:pt>
                <c:pt idx="3">
                  <c:v>Математика</c:v>
                </c:pt>
                <c:pt idx="4">
                  <c:v>Инфоррматика</c:v>
                </c:pt>
                <c:pt idx="5">
                  <c:v>История</c:v>
                </c:pt>
                <c:pt idx="6">
                  <c:v>Обществознание</c:v>
                </c:pt>
                <c:pt idx="7">
                  <c:v>География</c:v>
                </c:pt>
                <c:pt idx="8">
                  <c:v>Физика</c:v>
                </c:pt>
                <c:pt idx="9">
                  <c:v>Химия</c:v>
                </c:pt>
                <c:pt idx="10">
                  <c:v>Биология</c:v>
                </c:pt>
                <c:pt idx="11">
                  <c:v>Физическая культура</c:v>
                </c:pt>
                <c:pt idx="12">
                  <c:v>Основы безопасности и защиты Родины</c:v>
                </c:pt>
              </c:strCache>
            </c:strRef>
          </c:cat>
          <c:val>
            <c:numRef>
              <c:f>Лист1!$B$35:$B$47</c:f>
              <c:numCache>
                <c:formatCode>General</c:formatCode>
                <c:ptCount val="13"/>
                <c:pt idx="0">
                  <c:v>93</c:v>
                </c:pt>
                <c:pt idx="1">
                  <c:v>93</c:v>
                </c:pt>
                <c:pt idx="2">
                  <c:v>87</c:v>
                </c:pt>
                <c:pt idx="3">
                  <c:v>100</c:v>
                </c:pt>
                <c:pt idx="4">
                  <c:v>87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</c:numCache>
            </c:numRef>
          </c:val>
        </c:ser>
        <c:ser>
          <c:idx val="1"/>
          <c:order val="1"/>
          <c:tx>
            <c:strRef>
              <c:f>Лист1!$C$34</c:f>
              <c:strCache>
                <c:ptCount val="1"/>
                <c:pt idx="0">
                  <c:v>2024-2025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>
              <a:solidFill>
                <a:sysClr val="windowText" lastClr="000000"/>
              </a:solidFill>
            </a:ln>
          </c:spPr>
          <c:dLbls>
            <c:txPr>
              <a:bodyPr/>
              <a:lstStyle/>
              <a:p>
                <a:pPr>
                  <a:defRPr sz="500"/>
                </a:pPr>
                <a:endParaRPr lang="ru-RU"/>
              </a:p>
            </c:txPr>
            <c:showVal val="1"/>
          </c:dLbls>
          <c:cat>
            <c:strRef>
              <c:f>Лист1!$A$35:$A$47</c:f>
              <c:strCache>
                <c:ptCount val="13"/>
                <c:pt idx="0">
                  <c:v>Русский язык</c:v>
                </c:pt>
                <c:pt idx="1">
                  <c:v>Литература</c:v>
                </c:pt>
                <c:pt idx="2">
                  <c:v>Иностранный язык (английский)</c:v>
                </c:pt>
                <c:pt idx="3">
                  <c:v>Математика</c:v>
                </c:pt>
                <c:pt idx="4">
                  <c:v>Инфоррматика</c:v>
                </c:pt>
                <c:pt idx="5">
                  <c:v>История</c:v>
                </c:pt>
                <c:pt idx="6">
                  <c:v>Обществознание</c:v>
                </c:pt>
                <c:pt idx="7">
                  <c:v>География</c:v>
                </c:pt>
                <c:pt idx="8">
                  <c:v>Физика</c:v>
                </c:pt>
                <c:pt idx="9">
                  <c:v>Химия</c:v>
                </c:pt>
                <c:pt idx="10">
                  <c:v>Биология</c:v>
                </c:pt>
                <c:pt idx="11">
                  <c:v>Физическая культура</c:v>
                </c:pt>
                <c:pt idx="12">
                  <c:v>Основы безопасности и защиты Родины</c:v>
                </c:pt>
              </c:strCache>
            </c:strRef>
          </c:cat>
          <c:val>
            <c:numRef>
              <c:f>Лист1!$C$35:$C$47</c:f>
              <c:numCache>
                <c:formatCode>General</c:formatCode>
                <c:ptCount val="13"/>
                <c:pt idx="0">
                  <c:v>86</c:v>
                </c:pt>
                <c:pt idx="1">
                  <c:v>100</c:v>
                </c:pt>
                <c:pt idx="2">
                  <c:v>71</c:v>
                </c:pt>
                <c:pt idx="3">
                  <c:v>100</c:v>
                </c:pt>
                <c:pt idx="4">
                  <c:v>86</c:v>
                </c:pt>
                <c:pt idx="5">
                  <c:v>100</c:v>
                </c:pt>
                <c:pt idx="6">
                  <c:v>93</c:v>
                </c:pt>
                <c:pt idx="7">
                  <c:v>100</c:v>
                </c:pt>
                <c:pt idx="8">
                  <c:v>100</c:v>
                </c:pt>
                <c:pt idx="9">
                  <c:v>86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</c:numCache>
            </c:numRef>
          </c:val>
        </c:ser>
        <c:ser>
          <c:idx val="2"/>
          <c:order val="2"/>
          <c:tx>
            <c:strRef>
              <c:f>Лист1!$D$34</c:f>
              <c:strCache>
                <c:ptCount val="1"/>
                <c:pt idx="0">
                  <c:v>2025-2026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>
              <a:solidFill>
                <a:sysClr val="windowText" lastClr="000000"/>
              </a:solidFill>
            </a:ln>
          </c:spPr>
          <c:dLbls>
            <c:txPr>
              <a:bodyPr/>
              <a:lstStyle/>
              <a:p>
                <a:pPr>
                  <a:defRPr sz="500"/>
                </a:pPr>
                <a:endParaRPr lang="ru-RU"/>
              </a:p>
            </c:txPr>
            <c:showVal val="1"/>
          </c:dLbls>
          <c:cat>
            <c:strRef>
              <c:f>Лист1!$A$35:$A$47</c:f>
              <c:strCache>
                <c:ptCount val="13"/>
                <c:pt idx="0">
                  <c:v>Русский язык</c:v>
                </c:pt>
                <c:pt idx="1">
                  <c:v>Литература</c:v>
                </c:pt>
                <c:pt idx="2">
                  <c:v>Иностранный язык (английский)</c:v>
                </c:pt>
                <c:pt idx="3">
                  <c:v>Математика</c:v>
                </c:pt>
                <c:pt idx="4">
                  <c:v>Инфоррматика</c:v>
                </c:pt>
                <c:pt idx="5">
                  <c:v>История</c:v>
                </c:pt>
                <c:pt idx="6">
                  <c:v>Обществознание</c:v>
                </c:pt>
                <c:pt idx="7">
                  <c:v>География</c:v>
                </c:pt>
                <c:pt idx="8">
                  <c:v>Физика</c:v>
                </c:pt>
                <c:pt idx="9">
                  <c:v>Химия</c:v>
                </c:pt>
                <c:pt idx="10">
                  <c:v>Биология</c:v>
                </c:pt>
                <c:pt idx="11">
                  <c:v>Физическая культура</c:v>
                </c:pt>
                <c:pt idx="12">
                  <c:v>Основы безопасности и защиты Родины</c:v>
                </c:pt>
              </c:strCache>
            </c:strRef>
          </c:cat>
          <c:val>
            <c:numRef>
              <c:f>Лист1!$D$35:$D$47</c:f>
              <c:numCache>
                <c:formatCode>General</c:formatCode>
                <c:ptCount val="13"/>
                <c:pt idx="0">
                  <c:v>75</c:v>
                </c:pt>
                <c:pt idx="1">
                  <c:v>81</c:v>
                </c:pt>
                <c:pt idx="2">
                  <c:v>69</c:v>
                </c:pt>
                <c:pt idx="3">
                  <c:v>94</c:v>
                </c:pt>
                <c:pt idx="4">
                  <c:v>69</c:v>
                </c:pt>
                <c:pt idx="5">
                  <c:v>81</c:v>
                </c:pt>
                <c:pt idx="6">
                  <c:v>75</c:v>
                </c:pt>
                <c:pt idx="7">
                  <c:v>94</c:v>
                </c:pt>
                <c:pt idx="8">
                  <c:v>88</c:v>
                </c:pt>
                <c:pt idx="9">
                  <c:v>63</c:v>
                </c:pt>
                <c:pt idx="10">
                  <c:v>81</c:v>
                </c:pt>
                <c:pt idx="11">
                  <c:v>100</c:v>
                </c:pt>
                <c:pt idx="12">
                  <c:v>100</c:v>
                </c:pt>
              </c:numCache>
            </c:numRef>
          </c:val>
        </c:ser>
        <c:shape val="box"/>
        <c:axId val="147223296"/>
        <c:axId val="147224832"/>
        <c:axId val="0"/>
      </c:bar3DChart>
      <c:catAx>
        <c:axId val="147223296"/>
        <c:scaling>
          <c:orientation val="minMax"/>
        </c:scaling>
        <c:axPos val="b"/>
        <c:tickLblPos val="nextTo"/>
        <c:crossAx val="147224832"/>
        <c:crosses val="autoZero"/>
        <c:auto val="1"/>
        <c:lblAlgn val="ctr"/>
        <c:lblOffset val="100"/>
      </c:catAx>
      <c:valAx>
        <c:axId val="147224832"/>
        <c:scaling>
          <c:orientation val="minMax"/>
        </c:scaling>
        <c:axPos val="l"/>
        <c:majorGridlines/>
        <c:numFmt formatCode="General" sourceLinked="1"/>
        <c:tickLblPos val="nextTo"/>
        <c:crossAx val="147223296"/>
        <c:crosses val="autoZero"/>
        <c:crossBetween val="between"/>
      </c:valAx>
    </c:plotArea>
    <c:legend>
      <c:legendPos val="r"/>
      <c:layout/>
    </c:legend>
    <c:plotVisOnly val="1"/>
  </c:chart>
  <c:spPr>
    <a:gradFill>
      <a:gsLst>
        <a:gs pos="0">
          <a:srgbClr val="FFEFD1"/>
        </a:gs>
        <a:gs pos="64999">
          <a:srgbClr val="F0EBD5"/>
        </a:gs>
        <a:gs pos="100000">
          <a:srgbClr val="D1C39F"/>
        </a:gs>
      </a:gsLst>
      <a:lin ang="5400000" scaled="0"/>
    </a:gradFill>
  </c:spPr>
  <c:externalData r:id="rId1"/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B32E-CFD2-4CC4-A570-FB0CDC5AC4AB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44E881-5E66-43F3-9C03-0729309DFEE0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C1EF1-D16F-4C9D-8EF1-A59801AD013D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CF411C-863A-46CE-8AA5-D84C3643F5E1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CF411C-863A-46CE-8AA5-D84C3643F5E1}" type="slidenum">
              <a:rPr lang="ru-RU" smtClean="0"/>
              <a:pPr/>
              <a:t>80</a:t>
            </a:fld>
            <a:endParaRPr lang="ru-RU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CF411C-863A-46CE-8AA5-D84C3643F5E1}" type="slidenum">
              <a:rPr lang="ru-RU" smtClean="0"/>
              <a:pPr/>
              <a:t>87</a:t>
            </a:fld>
            <a:endParaRPr lang="ru-RU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CF411C-863A-46CE-8AA5-D84C3643F5E1}" type="slidenum">
              <a:rPr lang="ru-RU" smtClean="0"/>
              <a:pPr/>
              <a:t>104</a:t>
            </a:fld>
            <a:endParaRPr lang="ru-RU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CF411C-863A-46CE-8AA5-D84C3643F5E1}" type="slidenum">
              <a:rPr lang="ru-RU" smtClean="0"/>
              <a:pPr/>
              <a:t>105</a:t>
            </a:fld>
            <a:endParaRPr lang="ru-RU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Овал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Овал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Содержимое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3" name="Прямоугольник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Прямоугольник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Овал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Овал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Содержимое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2" name="Содержимое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Прямоугольник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Прямоугольник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Прямоугольник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Прямоугольник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Прямоугольник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15" name="Прямая соединительная линия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Содержимое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6" name="Содержимое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5" name="Овал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Овал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3" name="Заголовок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Прямоугольник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Прямоугольник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Прямоугольник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Прямоугольник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Содержимое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0" name="Овал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Овал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1" name="Прямоугольник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ru-RU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Прямая соединительная линия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Прямоугольник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Овал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Овал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22" name="Прямоугольник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ru-RU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Прямоугольник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Прямая соединительная линия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Овал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Овал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Заголовок, текст и 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>
          <a:xfrm>
            <a:off x="4918075" y="4076700"/>
            <a:ext cx="3927475" cy="20193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FE2E83-0895-46EC-A102-0E78AA8B539F}" type="slidenum">
              <a:rPr lang="ru-RU"/>
              <a:pPr>
                <a:defRPr/>
              </a:pPr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>
  <p:cSld name="Заголовок и два объекта над текст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838200" y="1905000"/>
            <a:ext cx="3927475" cy="20193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half" idx="3"/>
          </p:nvPr>
        </p:nvSpPr>
        <p:spPr>
          <a:xfrm>
            <a:off x="838200" y="4076700"/>
            <a:ext cx="8007350" cy="20193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F162C-C1F9-4266-AEAA-576311A638B2}" type="slidenum">
              <a:rPr lang="ru-RU"/>
              <a:pPr>
                <a:defRPr/>
              </a:pPr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>
  <p:cSld name="Заголовок, два объекта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838200" y="1905000"/>
            <a:ext cx="3927475" cy="20193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838200" y="4076700"/>
            <a:ext cx="3927475" cy="20193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half" idx="3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E2DF36-A3EC-48D0-93E8-B35275C5DB9A}" type="slidenum">
              <a:rPr lang="ru-RU"/>
              <a:pPr>
                <a:defRPr/>
              </a:pPr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A743AFA-A564-4628-8434-1275DD4AD1BE}" type="datetimeFigureOut">
              <a:rPr lang="ru-RU" smtClean="0"/>
              <a:pPr/>
              <a:t>30.06.2026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Овал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Овал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B50B83-6D8E-48BE-8242-7C48B74A1143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9" r:id="rId12"/>
    <p:sldLayoutId id="2147483760" r:id="rId13"/>
    <p:sldLayoutId id="2147483761" r:id="rId14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5" Type="http://schemas.openxmlformats.org/officeDocument/2006/relationships/chart" Target="../charts/chart1.xml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3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7" Type="http://schemas.openxmlformats.org/officeDocument/2006/relationships/image" Target="../media/image79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8.jpeg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7" Type="http://schemas.openxmlformats.org/officeDocument/2006/relationships/image" Target="../media/image85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4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8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1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9.jpeg"/><Relationship Id="rId4" Type="http://schemas.openxmlformats.org/officeDocument/2006/relationships/image" Target="../media/image98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7" Type="http://schemas.openxmlformats.org/officeDocument/2006/relationships/image" Target="../media/image105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4.jpeg"/><Relationship Id="rId5" Type="http://schemas.openxmlformats.org/officeDocument/2006/relationships/image" Target="../media/image103.jpeg"/><Relationship Id="rId4" Type="http://schemas.openxmlformats.org/officeDocument/2006/relationships/image" Target="../media/image10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0.png"/><Relationship Id="rId4" Type="http://schemas.openxmlformats.org/officeDocument/2006/relationships/image" Target="../media/image116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1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7" Type="http://schemas.openxmlformats.org/officeDocument/2006/relationships/image" Target="../media/image127.jpe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6.jpeg"/><Relationship Id="rId5" Type="http://schemas.openxmlformats.org/officeDocument/2006/relationships/image" Target="../media/image125.jpeg"/><Relationship Id="rId4" Type="http://schemas.openxmlformats.org/officeDocument/2006/relationships/image" Target="../media/image124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5" Type="http://schemas.openxmlformats.org/officeDocument/2006/relationships/image" Target="../media/image131.jpeg"/><Relationship Id="rId4" Type="http://schemas.openxmlformats.org/officeDocument/2006/relationships/image" Target="../media/image130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5.jpeg"/><Relationship Id="rId5" Type="http://schemas.openxmlformats.org/officeDocument/2006/relationships/image" Target="../media/image39.png"/><Relationship Id="rId4" Type="http://schemas.openxmlformats.org/officeDocument/2006/relationships/image" Target="../media/image134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1.jpeg"/><Relationship Id="rId4" Type="http://schemas.openxmlformats.org/officeDocument/2006/relationships/image" Target="../media/image140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4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7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1.jpeg"/><Relationship Id="rId4" Type="http://schemas.openxmlformats.org/officeDocument/2006/relationships/image" Target="../media/image150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5.jpeg"/><Relationship Id="rId4" Type="http://schemas.openxmlformats.org/officeDocument/2006/relationships/image" Target="../media/image154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9.jpeg"/><Relationship Id="rId4" Type="http://schemas.openxmlformats.org/officeDocument/2006/relationships/image" Target="../media/image158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3.jpeg"/><Relationship Id="rId4" Type="http://schemas.openxmlformats.org/officeDocument/2006/relationships/image" Target="../media/image162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7.jpeg"/><Relationship Id="rId4" Type="http://schemas.openxmlformats.org/officeDocument/2006/relationships/image" Target="../media/image166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0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3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6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1.jpeg"/><Relationship Id="rId5" Type="http://schemas.openxmlformats.org/officeDocument/2006/relationships/image" Target="../media/image180.jpeg"/><Relationship Id="rId4" Type="http://schemas.openxmlformats.org/officeDocument/2006/relationships/image" Target="../media/image179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png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4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8.png"/><Relationship Id="rId4" Type="http://schemas.openxmlformats.org/officeDocument/2006/relationships/image" Target="../media/image187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92.jpeg"/><Relationship Id="rId4" Type="http://schemas.openxmlformats.org/officeDocument/2006/relationships/image" Target="../media/image191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96.png"/><Relationship Id="rId4" Type="http://schemas.openxmlformats.org/officeDocument/2006/relationships/image" Target="../media/image195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0.png"/><Relationship Id="rId4" Type="http://schemas.openxmlformats.org/officeDocument/2006/relationships/image" Target="../media/image199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4.png"/><Relationship Id="rId4" Type="http://schemas.openxmlformats.org/officeDocument/2006/relationships/image" Target="../media/image203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7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0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3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png"/><Relationship Id="rId2" Type="http://schemas.openxmlformats.org/officeDocument/2006/relationships/image" Target="../media/image21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6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9.pn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13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jpeg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3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26.jpeg"/><Relationship Id="rId4" Type="http://schemas.openxmlformats.org/officeDocument/2006/relationships/image" Target="../media/image225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eg"/><Relationship Id="rId2" Type="http://schemas.openxmlformats.org/officeDocument/2006/relationships/image" Target="../media/image22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1.jpeg"/><Relationship Id="rId5" Type="http://schemas.openxmlformats.org/officeDocument/2006/relationships/image" Target="../media/image230.jpeg"/><Relationship Id="rId4" Type="http://schemas.openxmlformats.org/officeDocument/2006/relationships/image" Target="../media/image229.jpe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13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5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jpeg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8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jpeg"/><Relationship Id="rId2" Type="http://schemas.openxmlformats.org/officeDocument/2006/relationships/image" Target="../media/image239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1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45.jpeg"/><Relationship Id="rId4" Type="http://schemas.openxmlformats.org/officeDocument/2006/relationships/image" Target="../media/image244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png"/><Relationship Id="rId7" Type="http://schemas.openxmlformats.org/officeDocument/2006/relationships/image" Target="../media/image25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9.jpeg"/><Relationship Id="rId5" Type="http://schemas.openxmlformats.org/officeDocument/2006/relationships/image" Target="../media/image248.jpeg"/><Relationship Id="rId4" Type="http://schemas.openxmlformats.org/officeDocument/2006/relationships/image" Target="../media/image247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jpeg"/><Relationship Id="rId7" Type="http://schemas.openxmlformats.org/officeDocument/2006/relationships/image" Target="../media/image256.jpeg"/><Relationship Id="rId2" Type="http://schemas.openxmlformats.org/officeDocument/2006/relationships/image" Target="../media/image251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5.jpeg"/><Relationship Id="rId5" Type="http://schemas.openxmlformats.org/officeDocument/2006/relationships/image" Target="../media/image254.jpeg"/><Relationship Id="rId4" Type="http://schemas.openxmlformats.org/officeDocument/2006/relationships/image" Target="../media/image253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jpe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1.jpeg"/><Relationship Id="rId5" Type="http://schemas.openxmlformats.org/officeDocument/2006/relationships/image" Target="../media/image260.jpeg"/><Relationship Id="rId4" Type="http://schemas.openxmlformats.org/officeDocument/2006/relationships/image" Target="../media/image259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jpeg"/><Relationship Id="rId2" Type="http://schemas.openxmlformats.org/officeDocument/2006/relationships/image" Target="../media/image26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65.jpeg"/><Relationship Id="rId4" Type="http://schemas.openxmlformats.org/officeDocument/2006/relationships/image" Target="../media/image264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7.jpeg"/><Relationship Id="rId2" Type="http://schemas.openxmlformats.org/officeDocument/2006/relationships/image" Target="../media/image26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0.jpeg"/><Relationship Id="rId5" Type="http://schemas.openxmlformats.org/officeDocument/2006/relationships/image" Target="../media/image269.jpeg"/><Relationship Id="rId4" Type="http://schemas.openxmlformats.org/officeDocument/2006/relationships/image" Target="../media/image268.jpe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jpeg"/><Relationship Id="rId2" Type="http://schemas.openxmlformats.org/officeDocument/2006/relationships/image" Target="../media/image271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5.jpeg"/><Relationship Id="rId5" Type="http://schemas.openxmlformats.org/officeDocument/2006/relationships/image" Target="../media/image274.jpeg"/><Relationship Id="rId4" Type="http://schemas.openxmlformats.org/officeDocument/2006/relationships/image" Target="../media/image273.jpeg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6.jpeg"/><Relationship Id="rId1" Type="http://schemas.openxmlformats.org/officeDocument/2006/relationships/slideLayout" Target="../slideLayouts/slideLayout1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eg"/><Relationship Id="rId7" Type="http://schemas.openxmlformats.org/officeDocument/2006/relationships/image" Target="../media/image282.png"/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81.png"/><Relationship Id="rId5" Type="http://schemas.openxmlformats.org/officeDocument/2006/relationships/image" Target="../media/image280.png"/><Relationship Id="rId4" Type="http://schemas.openxmlformats.org/officeDocument/2006/relationships/image" Target="../media/image279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4.png"/><Relationship Id="rId2" Type="http://schemas.openxmlformats.org/officeDocument/2006/relationships/image" Target="../media/image28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5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png"/><Relationship Id="rId2" Type="http://schemas.openxmlformats.org/officeDocument/2006/relationships/image" Target="../media/image284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8.png"/><Relationship Id="rId4" Type="http://schemas.openxmlformats.org/officeDocument/2006/relationships/image" Target="../media/image287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jpeg"/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92.png"/><Relationship Id="rId4" Type="http://schemas.openxmlformats.org/officeDocument/2006/relationships/image" Target="../media/image291.jpe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png"/><Relationship Id="rId7" Type="http://schemas.openxmlformats.org/officeDocument/2006/relationships/image" Target="../media/image298.png"/><Relationship Id="rId2" Type="http://schemas.openxmlformats.org/officeDocument/2006/relationships/image" Target="../media/image29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7.jpeg"/><Relationship Id="rId5" Type="http://schemas.openxmlformats.org/officeDocument/2006/relationships/image" Target="../media/image296.png"/><Relationship Id="rId4" Type="http://schemas.openxmlformats.org/officeDocument/2006/relationships/image" Target="../media/image295.jpe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5.jpeg"/><Relationship Id="rId3" Type="http://schemas.openxmlformats.org/officeDocument/2006/relationships/image" Target="../media/image300.png"/><Relationship Id="rId7" Type="http://schemas.openxmlformats.org/officeDocument/2006/relationships/image" Target="../media/image304.jpeg"/><Relationship Id="rId2" Type="http://schemas.openxmlformats.org/officeDocument/2006/relationships/image" Target="../media/image29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3.jpeg"/><Relationship Id="rId5" Type="http://schemas.openxmlformats.org/officeDocument/2006/relationships/image" Target="../media/image302.jpeg"/><Relationship Id="rId4" Type="http://schemas.openxmlformats.org/officeDocument/2006/relationships/image" Target="../media/image301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png"/><Relationship Id="rId7" Type="http://schemas.openxmlformats.org/officeDocument/2006/relationships/image" Target="../media/image311.png"/><Relationship Id="rId2" Type="http://schemas.openxmlformats.org/officeDocument/2006/relationships/image" Target="../media/image30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0.png"/><Relationship Id="rId5" Type="http://schemas.openxmlformats.org/officeDocument/2006/relationships/image" Target="../media/image309.png"/><Relationship Id="rId4" Type="http://schemas.openxmlformats.org/officeDocument/2006/relationships/image" Target="../media/image308.png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8.png"/><Relationship Id="rId3" Type="http://schemas.openxmlformats.org/officeDocument/2006/relationships/image" Target="../media/image313.png"/><Relationship Id="rId7" Type="http://schemas.openxmlformats.org/officeDocument/2006/relationships/image" Target="../media/image317.png"/><Relationship Id="rId2" Type="http://schemas.openxmlformats.org/officeDocument/2006/relationships/image" Target="../media/image3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6.png"/><Relationship Id="rId5" Type="http://schemas.openxmlformats.org/officeDocument/2006/relationships/image" Target="../media/image315.png"/><Relationship Id="rId4" Type="http://schemas.openxmlformats.org/officeDocument/2006/relationships/image" Target="../media/image314.png"/><Relationship Id="rId9" Type="http://schemas.openxmlformats.org/officeDocument/2006/relationships/image" Target="../media/image319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6.png"/><Relationship Id="rId3" Type="http://schemas.openxmlformats.org/officeDocument/2006/relationships/image" Target="../media/image321.png"/><Relationship Id="rId7" Type="http://schemas.openxmlformats.org/officeDocument/2006/relationships/image" Target="../media/image325.png"/><Relationship Id="rId2" Type="http://schemas.openxmlformats.org/officeDocument/2006/relationships/image" Target="../media/image3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4.png"/><Relationship Id="rId5" Type="http://schemas.openxmlformats.org/officeDocument/2006/relationships/image" Target="../media/image323.png"/><Relationship Id="rId4" Type="http://schemas.openxmlformats.org/officeDocument/2006/relationships/image" Target="../media/image322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8.png"/><Relationship Id="rId2" Type="http://schemas.openxmlformats.org/officeDocument/2006/relationships/image" Target="../media/image32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0.png"/><Relationship Id="rId5" Type="http://schemas.openxmlformats.org/officeDocument/2006/relationships/image" Target="../media/image277.jpeg"/><Relationship Id="rId4" Type="http://schemas.openxmlformats.org/officeDocument/2006/relationships/image" Target="../media/image329.png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6.png"/><Relationship Id="rId3" Type="http://schemas.openxmlformats.org/officeDocument/2006/relationships/image" Target="../media/image331.png"/><Relationship Id="rId7" Type="http://schemas.openxmlformats.org/officeDocument/2006/relationships/image" Target="../media/image3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4.png"/><Relationship Id="rId5" Type="http://schemas.openxmlformats.org/officeDocument/2006/relationships/image" Target="../media/image333.png"/><Relationship Id="rId4" Type="http://schemas.openxmlformats.org/officeDocument/2006/relationships/image" Target="../media/image332.pn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2.jpeg"/><Relationship Id="rId3" Type="http://schemas.openxmlformats.org/officeDocument/2006/relationships/image" Target="../media/image337.jpeg"/><Relationship Id="rId7" Type="http://schemas.openxmlformats.org/officeDocument/2006/relationships/image" Target="../media/image34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0.jpeg"/><Relationship Id="rId5" Type="http://schemas.openxmlformats.org/officeDocument/2006/relationships/image" Target="../media/image339.png"/><Relationship Id="rId4" Type="http://schemas.openxmlformats.org/officeDocument/2006/relationships/image" Target="../media/image338.jpe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4.png"/><Relationship Id="rId2" Type="http://schemas.openxmlformats.org/officeDocument/2006/relationships/image" Target="../media/image34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46.png"/><Relationship Id="rId4" Type="http://schemas.openxmlformats.org/officeDocument/2006/relationships/image" Target="../media/image3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259632" y="260648"/>
            <a:ext cx="7358114" cy="785818"/>
          </a:xfrm>
        </p:spPr>
        <p:txBody>
          <a:bodyPr>
            <a:noAutofit/>
          </a:bodyPr>
          <a:lstStyle/>
          <a:p>
            <a:r>
              <a:rPr lang="ru-RU" sz="3200" b="1" dirty="0" smtClean="0">
                <a:solidFill>
                  <a:srgbClr val="352E11"/>
                </a:solidFill>
              </a:rPr>
              <a:t>Публичный отчет</a:t>
            </a:r>
            <a:r>
              <a:rPr lang="ru-RU" sz="4800" dirty="0" smtClean="0">
                <a:solidFill>
                  <a:srgbClr val="352E11"/>
                </a:solidFill>
              </a:rPr>
              <a:t/>
            </a:r>
            <a:br>
              <a:rPr lang="ru-RU" sz="4800" dirty="0" smtClean="0">
                <a:solidFill>
                  <a:srgbClr val="352E11"/>
                </a:solidFill>
              </a:rPr>
            </a:br>
            <a:r>
              <a:rPr lang="ru-RU" sz="3600" b="1" i="1" dirty="0" smtClean="0">
                <a:solidFill>
                  <a:srgbClr val="4E3F30"/>
                </a:solidFill>
                <a:latin typeface="Monotype Corsiva" pitchFamily="66" charset="0"/>
              </a:rPr>
              <a:t>НЧ СОУ «Школа радости»</a:t>
            </a:r>
            <a:endParaRPr lang="ru-RU" sz="3600" b="1" i="1" dirty="0">
              <a:solidFill>
                <a:srgbClr val="4E3F30"/>
              </a:solidFill>
              <a:latin typeface="Monotype Corsiva" pitchFamily="66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0" y="5589240"/>
            <a:ext cx="896448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2025-2026 </a:t>
            </a:r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учебный</a:t>
            </a:r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год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6" name="Рисунок 5" descr="C:\Users\ElenaP\Downloads\fHYG7lffaQKJGq4sUGxkigGmyr9qCCvpl_aBAVv9j0pFeaSyCRgyQ6wT0qzod3ttXNax30hYTlqSIYfOWEGjPVh0.jpg"/>
          <p:cNvPicPr/>
          <p:nvPr/>
        </p:nvPicPr>
        <p:blipFill>
          <a:blip r:embed="rId2" cstate="print"/>
          <a:srcRect t="21629" b="7125"/>
          <a:stretch>
            <a:fillRect/>
          </a:stretch>
        </p:blipFill>
        <p:spPr bwMode="auto">
          <a:xfrm flipH="1">
            <a:off x="2123728" y="1196752"/>
            <a:ext cx="4680520" cy="46805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611560" y="116632"/>
            <a:ext cx="8208912" cy="669163"/>
          </a:xfrm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54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Начальная школа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179512" y="1916832"/>
            <a:ext cx="309634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В начальной школе (1-4 </a:t>
            </a:r>
            <a:r>
              <a:rPr lang="ru-RU" b="1" i="1" dirty="0" err="1" smtClean="0">
                <a:solidFill>
                  <a:srgbClr val="352E11"/>
                </a:solidFill>
                <a:latin typeface="Monotype Corsiva" pitchFamily="66" charset="0"/>
              </a:rPr>
              <a:t>кл</a:t>
            </a:r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.) реализуется УМК  «Школа России». </a:t>
            </a:r>
          </a:p>
          <a:p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Из 79 обучающихся начальной школы , подлежащих  отметочному оцениванию  (1 –е классы- </a:t>
            </a:r>
            <a:r>
              <a:rPr lang="ru-RU" b="1" i="1" dirty="0" err="1" smtClean="0">
                <a:solidFill>
                  <a:srgbClr val="352E11"/>
                </a:solidFill>
                <a:latin typeface="Monotype Corsiva" pitchFamily="66" charset="0"/>
              </a:rPr>
              <a:t>безотметочное</a:t>
            </a:r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 оценивание), </a:t>
            </a:r>
          </a:p>
          <a:p>
            <a:r>
              <a:rPr lang="ru-RU" b="1" i="1" dirty="0" smtClean="0">
                <a:solidFill>
                  <a:srgbClr val="C00000"/>
                </a:solidFill>
                <a:latin typeface="Monotype Corsiva" pitchFamily="66" charset="0"/>
              </a:rPr>
              <a:t>19% </a:t>
            </a:r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закончили учебный год на «отлично» и награждены по итогам года «Похвальным листом» и похвальными грамотами за отличные успехи в учении.</a:t>
            </a:r>
          </a:p>
          <a:p>
            <a:r>
              <a:rPr lang="ru-RU" b="1" i="1" dirty="0" smtClean="0">
                <a:solidFill>
                  <a:srgbClr val="C00000"/>
                </a:solidFill>
                <a:latin typeface="Monotype Corsiva" pitchFamily="66" charset="0"/>
              </a:rPr>
              <a:t>72,2%</a:t>
            </a:r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 обучающихся закончили учебный год на «4» и «5»</a:t>
            </a:r>
            <a:endParaRPr lang="ru-RU" b="1" i="1" dirty="0">
              <a:solidFill>
                <a:srgbClr val="352E11"/>
              </a:solidFill>
              <a:latin typeface="Monotype Corsiva" pitchFamily="66" charset="0"/>
            </a:endParaRPr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611560" y="836712"/>
            <a:ext cx="8208912" cy="830997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ru-RU" sz="2400" b="1" i="1" dirty="0">
                <a:solidFill>
                  <a:srgbClr val="352E11"/>
                </a:solidFill>
                <a:latin typeface="Monotype Corsiva" pitchFamily="66" charset="0"/>
                <a:cs typeface="+mn-cs"/>
              </a:rPr>
              <a:t>В 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20</a:t>
            </a:r>
            <a:r>
              <a:rPr lang="en-US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2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5-20</a:t>
            </a:r>
            <a:r>
              <a:rPr lang="en-US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2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6учебном году в </a:t>
            </a:r>
            <a:r>
              <a:rPr lang="ru-RU" sz="2400" b="1" i="1" dirty="0">
                <a:solidFill>
                  <a:srgbClr val="352E11"/>
                </a:solidFill>
                <a:latin typeface="Monotype Corsiva" pitchFamily="66" charset="0"/>
                <a:cs typeface="+mn-cs"/>
              </a:rPr>
              <a:t>начальной школе 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обучались 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</a:rPr>
              <a:t>110</a:t>
            </a:r>
            <a:r>
              <a:rPr lang="en-US" sz="2400" b="1" i="1" dirty="0" smtClean="0">
                <a:solidFill>
                  <a:srgbClr val="352E11"/>
                </a:solidFill>
                <a:latin typeface="Monotype Corsiva" pitchFamily="66" charset="0"/>
              </a:rPr>
              <a:t> 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учеников.</a:t>
            </a:r>
            <a:endParaRPr lang="ru-RU" sz="2400" b="1" i="1" dirty="0">
              <a:solidFill>
                <a:srgbClr val="352E11"/>
              </a:solidFill>
              <a:latin typeface="Monotype Corsiva" pitchFamily="66" charset="0"/>
              <a:cs typeface="+mn-cs"/>
            </a:endParaRPr>
          </a:p>
          <a:p>
            <a:pPr>
              <a:defRPr/>
            </a:pP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 Средняя </a:t>
            </a:r>
            <a:r>
              <a:rPr lang="ru-RU" sz="2400" b="1" i="1" dirty="0">
                <a:solidFill>
                  <a:srgbClr val="352E11"/>
                </a:solidFill>
                <a:latin typeface="Monotype Corsiva" pitchFamily="66" charset="0"/>
                <a:cs typeface="+mn-cs"/>
              </a:rPr>
              <a:t>наполняемость классов – 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</a:rPr>
              <a:t>16-17 обучающихся</a:t>
            </a:r>
            <a:endParaRPr lang="ru-RU" sz="2000" i="1" dirty="0">
              <a:solidFill>
                <a:srgbClr val="352E1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lgerian" pitchFamily="82" charset="0"/>
              <a:cs typeface="+mn-cs"/>
            </a:endParaRPr>
          </a:p>
        </p:txBody>
      </p:sp>
      <p:pic>
        <p:nvPicPr>
          <p:cNvPr id="10" name="Рисунок 9" descr="C:\Users\ElenaP\Downloads\IM6ltc8xjGv1KhelTmgUb7t7guzYE0gm2X7S8L6YLhF-3d4KGp1hku2MLn1EGIH0y7Y6tLueAXowH8EVkCpcjOmX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628801"/>
            <a:ext cx="3727398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Рисунок 10" descr="C:\Users\ElenaP\Downloads\j9jlx7mQY4xzASnKBt_tmwKQQOrpxqrObTP2r_RZ3tcdC-U4B5mxXIDLffbYFp56rywqVajSEutxnr44snrmQWH4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05064"/>
            <a:ext cx="3384376" cy="23806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Рисунок 11" descr="C:\Users\ElenaP\Downloads\PHmoHTCfyZ26kYHGDOOUaxkaiRlg3-ywgsB7bBj-_bvqdolGpE8jAJ1wOSaGYenzy-xIHkcEKqQGvTyIC61Q56mH.jpg"/>
          <p:cNvPicPr/>
          <p:nvPr/>
        </p:nvPicPr>
        <p:blipFill>
          <a:blip r:embed="rId4" cstate="print"/>
          <a:srcRect l="47173" t="25036" r="19193" b="9637"/>
          <a:stretch>
            <a:fillRect/>
          </a:stretch>
        </p:blipFill>
        <p:spPr bwMode="auto">
          <a:xfrm>
            <a:off x="6948264" y="4005064"/>
            <a:ext cx="1829394" cy="2376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Рисунок 12" descr="C:\Users\ElenaP\Downloads\c-cPZ-MkChcEpiIkvHTxrG00KHTQPwrYd2rNjglnp7PZ5M7aUg6Sowu_grfxzQ2Hx0aAFqpdj8gAXLxzG3gP3nrx.jpg"/>
          <p:cNvPicPr/>
          <p:nvPr/>
        </p:nvPicPr>
        <p:blipFill>
          <a:blip r:embed="rId5" cstate="print"/>
          <a:srcRect l="32213" t="43147" r="46855" b="21209"/>
          <a:stretch>
            <a:fillRect/>
          </a:stretch>
        </p:blipFill>
        <p:spPr bwMode="auto">
          <a:xfrm>
            <a:off x="3203848" y="1700808"/>
            <a:ext cx="1800200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500034" y="142852"/>
            <a:ext cx="7758113" cy="1041400"/>
          </a:xfrm>
          <a:ln/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54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Начальная школа</a:t>
            </a:r>
          </a:p>
        </p:txBody>
      </p:sp>
      <p:sp>
        <p:nvSpPr>
          <p:cNvPr id="9" name="Прямоугольник 8"/>
          <p:cNvSpPr/>
          <p:nvPr/>
        </p:nvSpPr>
        <p:spPr>
          <a:xfrm>
            <a:off x="539552" y="4869160"/>
            <a:ext cx="8208912" cy="1618930"/>
          </a:xfrm>
          <a:prstGeom prst="rect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rgbClr val="352E11"/>
                </a:solidFill>
                <a:latin typeface="Monotype Corsiva" pitchFamily="66" charset="0"/>
              </a:rPr>
              <a:t>Основная образовательная программа в начальной школе реализуется через учебный план и внеурочную деятельность, которая направлена на обеспечение благоприятной адаптации детей к школе, расширение культурного пространства самореализации обучающихся с учетом их возрастных и индивидуальных особенностей</a:t>
            </a:r>
            <a:endParaRPr lang="ru-RU" dirty="0">
              <a:solidFill>
                <a:srgbClr val="352E11"/>
              </a:solidFill>
            </a:endParaRPr>
          </a:p>
        </p:txBody>
      </p:sp>
      <p:pic>
        <p:nvPicPr>
          <p:cNvPr id="4" name="Рисунок 3" descr="C:\Users\ElenaP\Downloads\p_X4ibt30itm53AOW1OwKVAGQseYH67xSRPb6vsQbkT3n_gXw2PjnkqHQIOgMJWniknkn6NuH51Yi9zLaPSTryFv.jpg"/>
          <p:cNvPicPr/>
          <p:nvPr/>
        </p:nvPicPr>
        <p:blipFill>
          <a:blip r:embed="rId2" cstate="print"/>
          <a:srcRect t="11432" b="26266"/>
          <a:stretch>
            <a:fillRect/>
          </a:stretch>
        </p:blipFill>
        <p:spPr bwMode="auto">
          <a:xfrm>
            <a:off x="2771800" y="3140968"/>
            <a:ext cx="3641704" cy="15121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6b_N8Oitoeclr-3IbEIHK4q2V7i_0syXC60HDYN68U2yXT1sqXO5vKIUZepJjv8v67cmDqHFtikHVPf0dLhL1Q7E.jpg"/>
          <p:cNvPicPr/>
          <p:nvPr/>
        </p:nvPicPr>
        <p:blipFill>
          <a:blip r:embed="rId3" cstate="print"/>
          <a:srcRect t="11334" b="23544"/>
          <a:stretch>
            <a:fillRect/>
          </a:stretch>
        </p:blipFill>
        <p:spPr bwMode="auto">
          <a:xfrm>
            <a:off x="2771800" y="1340768"/>
            <a:ext cx="3600400" cy="15841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EaLLj-xiYuR34oRLZPZskfCOisVHFlkQ3lpITSJcQO9B9qd67PnRGhpvsSUxc0BWSG7wvorkLF51LT04ahmvJzp1.jpg"/>
          <p:cNvPicPr/>
          <p:nvPr/>
        </p:nvPicPr>
        <p:blipFill>
          <a:blip r:embed="rId4" cstate="print"/>
          <a:srcRect l="35371" t="4082" r="19496" b="4082"/>
          <a:stretch>
            <a:fillRect/>
          </a:stretch>
        </p:blipFill>
        <p:spPr bwMode="auto">
          <a:xfrm flipH="1">
            <a:off x="6516216" y="1412776"/>
            <a:ext cx="2376264" cy="3240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oYx-42b2ISeZ7xmdJA1RoFuwinpOsHtfC6kXVo3Qcj8NuNE7Lgg8x-kR4mLhZFW06vCWhOodTsA5nAfcfi9J-4zS.jpg"/>
          <p:cNvPicPr/>
          <p:nvPr/>
        </p:nvPicPr>
        <p:blipFill>
          <a:blip r:embed="rId5" cstate="print"/>
          <a:srcRect l="4731" r="46885"/>
          <a:stretch>
            <a:fillRect/>
          </a:stretch>
        </p:blipFill>
        <p:spPr bwMode="auto">
          <a:xfrm flipH="1">
            <a:off x="251520" y="1412776"/>
            <a:ext cx="2376264" cy="3203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500034" y="142852"/>
            <a:ext cx="8320116" cy="571504"/>
          </a:xfrm>
          <a:ln/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Начальная школа</a:t>
            </a:r>
          </a:p>
        </p:txBody>
      </p:sp>
      <p:sp>
        <p:nvSpPr>
          <p:cNvPr id="94213" name="Rectangle 5" descr="Почтовая бумага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539552" y="836712"/>
            <a:ext cx="8072494" cy="714380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ru-RU" sz="1600" i="1" dirty="0">
                <a:solidFill>
                  <a:srgbClr val="352E11"/>
                </a:solidFill>
                <a:effectLst/>
                <a:latin typeface="Times New Roman" pitchFamily="18" charset="0"/>
              </a:rPr>
              <a:t>		</a:t>
            </a:r>
            <a:r>
              <a:rPr lang="ru-RU" sz="1600" i="1" dirty="0" smtClean="0">
                <a:solidFill>
                  <a:srgbClr val="352E11"/>
                </a:solidFill>
                <a:effectLst/>
                <a:latin typeface="Times New Roman" pitchFamily="18" charset="0"/>
              </a:rPr>
              <a:t>Часть учебного плана, формируемая участниками образовательных отношений, используется для изучения </a:t>
            </a:r>
            <a:r>
              <a:rPr lang="ru-RU" sz="1600" i="1" dirty="0" smtClean="0">
                <a:solidFill>
                  <a:srgbClr val="352E11"/>
                </a:solidFill>
                <a:latin typeface="Times New Roman" pitchFamily="18" charset="0"/>
              </a:rPr>
              <a:t>учебного предмета «Физическая культура»- по 1 часу в неделю во 2-3 классах</a:t>
            </a:r>
            <a:endParaRPr lang="ru-RU" sz="1600" i="1" dirty="0">
              <a:solidFill>
                <a:srgbClr val="352E11"/>
              </a:solidFill>
              <a:effectLst/>
              <a:latin typeface="Times New Roman" pitchFamily="18" charset="0"/>
            </a:endParaRPr>
          </a:p>
        </p:txBody>
      </p:sp>
      <p:sp>
        <p:nvSpPr>
          <p:cNvPr id="9221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endParaRPr lang="ru-RU" dirty="0"/>
          </a:p>
        </p:txBody>
      </p:sp>
      <p:pic>
        <p:nvPicPr>
          <p:cNvPr id="6" name="Рисунок 5" descr="C:\Users\ElenaP\Downloads\6MHP_ArMRfsoq52eFBN1PG13e_s1zPy_s8gdTS8OWkcH4JuVwOasyraTOgUpASBGhpNcO-AQpF-tbtgBEijqganp.jpg"/>
          <p:cNvPicPr/>
          <p:nvPr/>
        </p:nvPicPr>
        <p:blipFill>
          <a:blip r:embed="rId2" cstate="print"/>
          <a:srcRect l="16759" r="30980"/>
          <a:stretch>
            <a:fillRect/>
          </a:stretch>
        </p:blipFill>
        <p:spPr bwMode="auto">
          <a:xfrm>
            <a:off x="6516216" y="1700808"/>
            <a:ext cx="2304256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K8EqFipvKZZGPMRf-AjNo-uIAFwpswpseDNzbdgaRvXaOOYq2l2sJ58KrKhHvNArL-MweOagEImvbA47QEbvHW6V.jpg"/>
          <p:cNvPicPr/>
          <p:nvPr/>
        </p:nvPicPr>
        <p:blipFill>
          <a:blip r:embed="rId3" cstate="print"/>
          <a:srcRect l="2991" t="12411" r="14198" b="2415"/>
          <a:stretch>
            <a:fillRect/>
          </a:stretch>
        </p:blipFill>
        <p:spPr bwMode="auto">
          <a:xfrm>
            <a:off x="3059832" y="1700808"/>
            <a:ext cx="3221547" cy="21386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QhWPCQ2C2hXdZgRFjHuGpAzy461Kda6jJKDB8D9Hcj8sr5dVONCaH0Ipx5h9WfZnzfbUqfo8eSYP4V_ZMn0F_8M9.jpg"/>
          <p:cNvPicPr/>
          <p:nvPr/>
        </p:nvPicPr>
        <p:blipFill>
          <a:blip r:embed="rId4" cstate="print"/>
          <a:srcRect t="13008" r="30505" b="5081"/>
          <a:stretch>
            <a:fillRect/>
          </a:stretch>
        </p:blipFill>
        <p:spPr bwMode="auto">
          <a:xfrm>
            <a:off x="755576" y="1628800"/>
            <a:ext cx="2088231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10" name="Диаграмма 9"/>
          <p:cNvGraphicFramePr/>
          <p:nvPr/>
        </p:nvGraphicFramePr>
        <p:xfrm>
          <a:off x="611560" y="4005064"/>
          <a:ext cx="8248650" cy="27302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 descr="C:\Users\ElenaP\Downloads\d3XlwlGWIoNfSYuuL-0lTaDDZWC2u8xIxX2AtAmoUGCZCakwVEC8GX2SZtV8vLXw3nb65NGbQ4XTYFK8OZZAGw2b.jpg"/>
          <p:cNvPicPr/>
          <p:nvPr/>
        </p:nvPicPr>
        <p:blipFill>
          <a:blip r:embed="rId2" cstate="print"/>
          <a:srcRect l="6078" t="7843" r="2612" b="26913"/>
          <a:stretch>
            <a:fillRect/>
          </a:stretch>
        </p:blipFill>
        <p:spPr bwMode="auto">
          <a:xfrm>
            <a:off x="3491880" y="764704"/>
            <a:ext cx="5248986" cy="24975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563888" y="188640"/>
            <a:ext cx="5580112" cy="928671"/>
          </a:xfrm>
          <a:ln/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24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Основное общее образование</a:t>
            </a:r>
            <a:br>
              <a:rPr lang="ru-RU" sz="24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4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5-9 классы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179512" y="3068960"/>
            <a:ext cx="8784976" cy="33239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indent="227013" algn="just" fontAlgn="base">
              <a:spcBef>
                <a:spcPct val="0"/>
              </a:spcBef>
              <a:spcAft>
                <a:spcPct val="0"/>
              </a:spcAft>
              <a:tabLst>
                <a:tab pos="912813" algn="l"/>
                <a:tab pos="1143000" algn="l"/>
              </a:tabLst>
            </a:pPr>
            <a:r>
              <a:rPr lang="ru-RU" sz="1400" dirty="0" smtClean="0">
                <a:solidFill>
                  <a:srgbClr val="352E11"/>
                </a:solidFill>
                <a:latin typeface="Times New Roman" pitchFamily="18" charset="0"/>
                <a:cs typeface="Times New Roman" pitchFamily="18" charset="0"/>
              </a:rPr>
              <a:t>В 2025-2026учебном году в 5-9 классах реализовывалась </a:t>
            </a:r>
            <a:r>
              <a:rPr lang="ru-RU" sz="1400" i="1" dirty="0" smtClean="0">
                <a:latin typeface="Times New Roman" pitchFamily="18" charset="0"/>
                <a:cs typeface="Times New Roman" pitchFamily="18" charset="0"/>
              </a:rPr>
              <a:t>Основная образовательная программа основного общего образования, которая  базируется на требованиях ФГОС ООО  и ФОП ООО.</a:t>
            </a:r>
            <a:r>
              <a:rPr lang="ru-RU" sz="1400" i="1" dirty="0" smtClean="0">
                <a:solidFill>
                  <a:srgbClr val="352E11"/>
                </a:solidFill>
                <a:latin typeface="Times New Roman" pitchFamily="18" charset="0"/>
                <a:cs typeface="Times New Roman" pitchFamily="18" charset="0"/>
              </a:rPr>
              <a:t> Средняя численность обучающихся  в классе – 16 человек. Обучение ведется  в режиме 5-дневной учебной недели.</a:t>
            </a:r>
          </a:p>
          <a:p>
            <a:pPr lvl="0" indent="227013" algn="just" fontAlgn="base">
              <a:spcBef>
                <a:spcPct val="0"/>
              </a:spcBef>
              <a:spcAft>
                <a:spcPct val="0"/>
              </a:spcAft>
              <a:tabLst>
                <a:tab pos="912813" algn="l"/>
                <a:tab pos="1143000" algn="l"/>
              </a:tabLst>
            </a:pPr>
            <a:r>
              <a:rPr lang="ru-RU" sz="1400" b="1" i="1" dirty="0" smtClean="0">
                <a:latin typeface="Times New Roman" pitchFamily="18" charset="0"/>
                <a:cs typeface="Times New Roman" pitchFamily="18" charset="0"/>
              </a:rPr>
              <a:t>В 5-9-х классах в части учебного плана, формируемой участниками образовательных отношений, </a:t>
            </a:r>
          </a:p>
          <a:p>
            <a:pPr algn="just">
              <a:buNone/>
            </a:pPr>
            <a:r>
              <a:rPr lang="ru-RU" sz="1400" b="1" i="1" dirty="0" smtClean="0">
                <a:latin typeface="Times New Roman" pitchFamily="18" charset="0"/>
                <a:cs typeface="Times New Roman" pitchFamily="18" charset="0"/>
              </a:rPr>
              <a:t>были выделены часы на выполнение рабочих программ по предметам:</a:t>
            </a:r>
          </a:p>
          <a:p>
            <a:pPr algn="just">
              <a:spcBef>
                <a:spcPts val="0"/>
              </a:spcBef>
            </a:pPr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«Русский язык» - по 1 часу в неделю в 7 классе;</a:t>
            </a:r>
          </a:p>
          <a:p>
            <a:pPr algn="just">
              <a:spcBef>
                <a:spcPts val="0"/>
              </a:spcBef>
            </a:pPr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«Математика» - по 1 часу в неделю в 5-6 классах;</a:t>
            </a:r>
          </a:p>
          <a:p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«Труд (технология)» - выделено по 1 часу в неделю в 8 классе для завершения изучения данного учебного предмета;</a:t>
            </a:r>
          </a:p>
          <a:p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«История» - выделено по 1 часу в неделю в 9 классе для реализации модуля «Введение в Новейшую историю России» в учебном курсе «История России»</a:t>
            </a:r>
          </a:p>
          <a:p>
            <a:pPr algn="just">
              <a:spcBef>
                <a:spcPts val="0"/>
              </a:spcBef>
              <a:buNone/>
            </a:pPr>
            <a:r>
              <a:rPr lang="ru-RU" sz="1400" b="1" i="1" dirty="0" smtClean="0">
                <a:latin typeface="Times New Roman" pitchFamily="18" charset="0"/>
                <a:cs typeface="Times New Roman" pitchFamily="18" charset="0"/>
              </a:rPr>
              <a:t>Выделены часы для подготовки обучающихся для изучения предмета на углубленном уровне:</a:t>
            </a:r>
          </a:p>
          <a:p>
            <a:pPr algn="just">
              <a:spcBef>
                <a:spcPts val="0"/>
              </a:spcBef>
            </a:pPr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«Информатика» - по 1 часу в неделю в 5-6-х классах</a:t>
            </a:r>
          </a:p>
          <a:p>
            <a:pPr algn="just">
              <a:spcBef>
                <a:spcPts val="0"/>
              </a:spcBef>
              <a:buNone/>
            </a:pPr>
            <a:r>
              <a:rPr lang="ru-RU" sz="1400" b="1" i="1" dirty="0" smtClean="0">
                <a:latin typeface="Times New Roman" pitchFamily="18" charset="0"/>
                <a:cs typeface="Times New Roman" pitchFamily="18" charset="0"/>
              </a:rPr>
              <a:t>Выделены часы для изучения предмета на углубленном уровне:</a:t>
            </a:r>
          </a:p>
          <a:p>
            <a:pPr algn="just">
              <a:spcBef>
                <a:spcPts val="0"/>
              </a:spcBef>
            </a:pPr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«Информатика» - по 1 часу в неделю в 7-9-х классах.</a:t>
            </a:r>
          </a:p>
        </p:txBody>
      </p:sp>
      <p:pic>
        <p:nvPicPr>
          <p:cNvPr id="5" name="Рисунок 4" descr="C:\Users\ElenaP\Downloads\CH94XGS1N0JiRWkMyHBaI6FLD56izPFjGGLhU0Ruj4Rk3B1DDXQ-xAX_JEaVAGCvF2bQmP9TjbCQxxYBGx9nC2OI.jpg"/>
          <p:cNvPicPr/>
          <p:nvPr/>
        </p:nvPicPr>
        <p:blipFill>
          <a:blip r:embed="rId3" cstate="print"/>
          <a:srcRect l="8769" t="2744" r="21532" b="11280"/>
          <a:stretch>
            <a:fillRect/>
          </a:stretch>
        </p:blipFill>
        <p:spPr bwMode="auto">
          <a:xfrm>
            <a:off x="179512" y="260648"/>
            <a:ext cx="3168352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C:\Users\ElenaP\Downloads\fAzu6VIkSyDGnwyyPNfybm2-IUs1opNQun0Sa3_vzYeGg5VI7yRh78pYh7HqGsy4KoY2R5k66IXuQXgL1sbFm2Pn.jpg"/>
          <p:cNvPicPr/>
          <p:nvPr/>
        </p:nvPicPr>
        <p:blipFill>
          <a:blip r:embed="rId2" cstate="print"/>
          <a:srcRect t="9426" r="14724" b="7354"/>
          <a:stretch>
            <a:fillRect/>
          </a:stretch>
        </p:blipFill>
        <p:spPr bwMode="auto">
          <a:xfrm>
            <a:off x="323528" y="116632"/>
            <a:ext cx="3888432" cy="2376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0" y="244475"/>
            <a:ext cx="4270375" cy="1672357"/>
          </a:xfrm>
        </p:spPr>
        <p:txBody>
          <a:bodyPr>
            <a:normAutofit fontScale="90000"/>
          </a:bodyPr>
          <a:lstStyle/>
          <a:p>
            <a:r>
              <a:rPr lang="ru-RU" sz="3600" i="1" dirty="0" smtClean="0">
                <a:solidFill>
                  <a:srgbClr val="352E11"/>
                </a:solidFill>
                <a:latin typeface="Monotype Corsiva" pitchFamily="66" charset="0"/>
              </a:rPr>
              <a:t>Основное общее образование</a:t>
            </a:r>
            <a:br>
              <a:rPr lang="ru-RU" sz="36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3600" i="1" dirty="0" smtClean="0">
                <a:solidFill>
                  <a:srgbClr val="352E11"/>
                </a:solidFill>
                <a:latin typeface="Monotype Corsiva" pitchFamily="66" charset="0"/>
              </a:rPr>
              <a:t>5-9 классы</a:t>
            </a:r>
            <a:endParaRPr lang="ru-RU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107504" y="2204864"/>
            <a:ext cx="8856984" cy="415498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  <a:buNone/>
            </a:pPr>
            <a:r>
              <a:rPr lang="ru-RU" sz="1200" b="1" i="1" dirty="0" smtClean="0">
                <a:latin typeface="Times New Roman" pitchFamily="18" charset="0"/>
                <a:cs typeface="Times New Roman" pitchFamily="18" charset="0"/>
              </a:rPr>
              <a:t>Внеурочная деятельность реализуется в рамках работы школьных мастерских:</a:t>
            </a:r>
          </a:p>
          <a:p>
            <a:r>
              <a:rPr lang="ru-RU" sz="1400" b="1" dirty="0" smtClean="0"/>
              <a:t>5 класс:</a:t>
            </a:r>
            <a:endParaRPr lang="ru-RU" sz="1400" dirty="0" smtClean="0"/>
          </a:p>
          <a:p>
            <a:r>
              <a:rPr lang="ru-RU" sz="1400" b="1" dirty="0" smtClean="0"/>
              <a:t>Мастерские: </a:t>
            </a:r>
            <a:endParaRPr lang="ru-RU" sz="1400" dirty="0" smtClean="0"/>
          </a:p>
          <a:p>
            <a:r>
              <a:rPr lang="ru-RU" sz="1400" b="1" dirty="0" smtClean="0"/>
              <a:t> </a:t>
            </a:r>
            <a:r>
              <a:rPr lang="ru-RU" sz="1400" dirty="0" smtClean="0"/>
              <a:t>«Разговоры о важном</a:t>
            </a:r>
            <a:r>
              <a:rPr lang="ru-RU" sz="1400" b="1" dirty="0" smtClean="0"/>
              <a:t>», </a:t>
            </a:r>
            <a:r>
              <a:rPr lang="ru-RU" sz="1400" dirty="0" smtClean="0"/>
              <a:t>«Твои возможности», «Классный клуб», «ВМЕСТЕ», «Образ», «Полиглот (китайский язык/испанский язык)», «Экскурс и Я»</a:t>
            </a:r>
          </a:p>
          <a:p>
            <a:r>
              <a:rPr lang="ru-RU" sz="1400" b="1" dirty="0" smtClean="0"/>
              <a:t>6 класс:</a:t>
            </a:r>
            <a:endParaRPr lang="ru-RU" sz="1400" dirty="0" smtClean="0"/>
          </a:p>
          <a:p>
            <a:r>
              <a:rPr lang="ru-RU" sz="1400" b="1" dirty="0" smtClean="0"/>
              <a:t>Мастерские: </a:t>
            </a:r>
            <a:r>
              <a:rPr lang="ru-RU" sz="1400" dirty="0" smtClean="0"/>
              <a:t>«Разговоры о важном</a:t>
            </a:r>
            <a:r>
              <a:rPr lang="ru-RU" sz="1400" b="1" dirty="0" smtClean="0"/>
              <a:t>», </a:t>
            </a:r>
            <a:r>
              <a:rPr lang="ru-RU" sz="1400" dirty="0" smtClean="0"/>
              <a:t>«Твои возможности», «Классный клуб», «ВМЕСТЕ», «Образ», «Полиглот (китайский язык/испанский язык)», «</a:t>
            </a:r>
            <a:r>
              <a:rPr lang="ru-RU" sz="1400" dirty="0" err="1" smtClean="0"/>
              <a:t>Экскус</a:t>
            </a:r>
            <a:r>
              <a:rPr lang="ru-RU" sz="1400" dirty="0" smtClean="0"/>
              <a:t> и Я», «Проектная и исследовательская деятельность», «Россия – мои горизонты»</a:t>
            </a:r>
          </a:p>
          <a:p>
            <a:r>
              <a:rPr lang="ru-RU" sz="1400" b="1" dirty="0" smtClean="0"/>
              <a:t>7 класс:</a:t>
            </a:r>
            <a:endParaRPr lang="ru-RU" sz="1400" dirty="0" smtClean="0"/>
          </a:p>
          <a:p>
            <a:r>
              <a:rPr lang="ru-RU" sz="1400" b="1" dirty="0" smtClean="0"/>
              <a:t>Мастерские: </a:t>
            </a:r>
            <a:r>
              <a:rPr lang="ru-RU" sz="1400" dirty="0" smtClean="0"/>
              <a:t>«Разговоры о важном</a:t>
            </a:r>
            <a:r>
              <a:rPr lang="ru-RU" sz="1400" b="1" dirty="0" smtClean="0"/>
              <a:t>», </a:t>
            </a:r>
            <a:r>
              <a:rPr lang="ru-RU" sz="1400" dirty="0" smtClean="0"/>
              <a:t>«Твои возможности», «Классный клуб», «ВМЕСТЕ», «Полиглот (китайский язык/испанский язык)», «</a:t>
            </a:r>
            <a:r>
              <a:rPr lang="ru-RU" sz="1400" dirty="0" err="1" smtClean="0"/>
              <a:t>Экскус</a:t>
            </a:r>
            <a:r>
              <a:rPr lang="ru-RU" sz="1400" dirty="0" smtClean="0"/>
              <a:t> и Я», «Образ», «Россия – мои горизонты»</a:t>
            </a:r>
          </a:p>
          <a:p>
            <a:r>
              <a:rPr lang="ru-RU" sz="1400" b="1" dirty="0" smtClean="0"/>
              <a:t>8 класс:</a:t>
            </a:r>
            <a:endParaRPr lang="ru-RU" sz="1400" dirty="0" smtClean="0"/>
          </a:p>
          <a:p>
            <a:r>
              <a:rPr lang="ru-RU" sz="1400" b="1" dirty="0" smtClean="0"/>
              <a:t>Мастерские</a:t>
            </a:r>
            <a:r>
              <a:rPr lang="ru-RU" sz="1400" dirty="0" smtClean="0"/>
              <a:t>: «Разговоры о важном», «Твои возможности», «Классный клуб», «ВМЕСТЕ», «Полиглот (китайский язык/испанский язык)», «Духовное краеведение Подмосковья», «Экскурс и Я», «Проектная и исследовательская деятельность», «Россия – мои горизонты»</a:t>
            </a:r>
          </a:p>
          <a:p>
            <a:r>
              <a:rPr lang="ru-RU" sz="1400" dirty="0" smtClean="0"/>
              <a:t> </a:t>
            </a:r>
            <a:r>
              <a:rPr lang="ru-RU" sz="1400" b="1" dirty="0" smtClean="0"/>
              <a:t>9 класс:</a:t>
            </a:r>
            <a:endParaRPr lang="ru-RU" sz="1400" dirty="0" smtClean="0"/>
          </a:p>
          <a:p>
            <a:r>
              <a:rPr lang="ru-RU" sz="1400" b="1" dirty="0" smtClean="0"/>
              <a:t>Мастерские</a:t>
            </a:r>
            <a:r>
              <a:rPr lang="ru-RU" sz="1400" dirty="0" smtClean="0"/>
              <a:t>: </a:t>
            </a:r>
            <a:r>
              <a:rPr lang="ru-RU" sz="1400" b="1" dirty="0" smtClean="0"/>
              <a:t> </a:t>
            </a:r>
            <a:r>
              <a:rPr lang="ru-RU" sz="1400" dirty="0" smtClean="0"/>
              <a:t>«Разговоры о важном</a:t>
            </a:r>
            <a:r>
              <a:rPr lang="ru-RU" sz="1400" b="1" dirty="0" smtClean="0"/>
              <a:t>», </a:t>
            </a:r>
            <a:r>
              <a:rPr lang="ru-RU" sz="1400" dirty="0" smtClean="0"/>
              <a:t>«Твои возможности», «Классный клуб», «ВМЕСТЕ», «Полиглот (китайский язык/испанский язык)», «Экскурс и Я», «Россия – мои горизонты»</a:t>
            </a:r>
            <a:endParaRPr lang="ru-RU" sz="14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520229"/>
          </a:xfrm>
          <a:ln/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Основная школа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395536" y="4869160"/>
            <a:ext cx="8208912" cy="147732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pPr algn="just"/>
            <a:endParaRPr lang="ru-RU" b="1" i="1" dirty="0" smtClean="0">
              <a:solidFill>
                <a:srgbClr val="352E11"/>
              </a:solidFill>
              <a:latin typeface="Monotype Corsiva" pitchFamily="66" charset="0"/>
            </a:endParaRPr>
          </a:p>
          <a:p>
            <a:pPr algn="just"/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Из 76 обучающихся основной школы </a:t>
            </a:r>
            <a:r>
              <a:rPr lang="ru-RU" b="1" i="1" dirty="0" smtClean="0">
                <a:solidFill>
                  <a:srgbClr val="C00000"/>
                </a:solidFill>
                <a:latin typeface="Monotype Corsiva" pitchFamily="66" charset="0"/>
              </a:rPr>
              <a:t>5,3% </a:t>
            </a:r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закончили учебный год на «отлично» и награждены по итогам года «Похвальным листом» и похвальными грамотами за отличные успехи в учении.</a:t>
            </a:r>
          </a:p>
          <a:p>
            <a:pPr algn="just"/>
            <a:r>
              <a:rPr lang="ru-RU" b="1" i="1" dirty="0" smtClean="0">
                <a:solidFill>
                  <a:srgbClr val="C00000"/>
                </a:solidFill>
                <a:latin typeface="Monotype Corsiva" pitchFamily="66" charset="0"/>
              </a:rPr>
              <a:t>38,2% </a:t>
            </a:r>
            <a:r>
              <a:rPr lang="ru-RU" b="1" i="1" dirty="0" smtClean="0">
                <a:solidFill>
                  <a:srgbClr val="352E11"/>
                </a:solidFill>
                <a:latin typeface="Monotype Corsiva" pitchFamily="66" charset="0"/>
              </a:rPr>
              <a:t>обучающихся закончили учебный год на «4» и «5»</a:t>
            </a:r>
            <a:endParaRPr lang="ru-RU" dirty="0"/>
          </a:p>
        </p:txBody>
      </p:sp>
      <p:graphicFrame>
        <p:nvGraphicFramePr>
          <p:cNvPr id="5" name="Диаграмма 4"/>
          <p:cNvGraphicFramePr/>
          <p:nvPr/>
        </p:nvGraphicFramePr>
        <p:xfrm>
          <a:off x="319087" y="1556792"/>
          <a:ext cx="8505825" cy="36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5536" y="0"/>
            <a:ext cx="8385175" cy="890606"/>
          </a:xfrm>
          <a:ln/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2800" b="1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Среднее общее образование</a:t>
            </a:r>
            <a:br>
              <a:rPr lang="ru-RU" sz="2800" b="1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b="1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10 класс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179512" y="908720"/>
            <a:ext cx="8856984" cy="5760640"/>
          </a:xfrm>
          <a:prstGeom prst="rect">
            <a:avLst/>
          </a:prstGeom>
          <a:solidFill>
            <a:schemeClr val="accent6">
              <a:lumMod val="20000"/>
              <a:lumOff val="80000"/>
              <a:alpha val="7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algn="just"/>
            <a:endParaRPr lang="ru-RU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Программа </a:t>
            </a:r>
            <a:r>
              <a:rPr lang="ru-RU" sz="1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среднего общего образования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реализуется в режиме </a:t>
            </a:r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пятидневной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учебной недели. </a:t>
            </a:r>
          </a:p>
          <a:p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класс</a:t>
            </a:r>
            <a:endParaRPr lang="ru-RU" sz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Учебный план </a:t>
            </a:r>
            <a:r>
              <a:rPr lang="ru-RU" sz="1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универсального профиля 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обучения для 10 класса  разработан на основе выбора обучающихся и их родителей (законных представителей) и состоит из двух частей — обязательной части и части, формируемой участниками образовательных отношений.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ru-RU" sz="1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углубленном уровне 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изучаются учебные предметы: 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«Литература»;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«Иностранный язык (английский)» - для 1 варианта универсального профиля;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«Химия» - для 2 варианта универсального профиля.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Остальные учебные предметы изучаются на базовом уровне.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В части, формируемой участниками образовательных отношений  на основании заявлений обучающихся и их родителей (законных представителей) в 10-м классе выделен 1 час в неделю на выполнение рабочей программы по учебному курсу «Алгебра и начала математического анализа» на базовом уровне.</a:t>
            </a:r>
          </a:p>
          <a:p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На основании выбора обучающихся и их родителей (законных представителей) в часть, формируемую участниками образовательных отношений, включены следующие элективные и факультативные курсы:</a:t>
            </a:r>
          </a:p>
          <a:p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элективный курс «Многогранники»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по 1 часу в неделю в 10 классе с целью формирования у обучающихся навыков исследовательской деятельности, их  подготовке к решению практических задач  посредством ознакомления с правильными, полуправильными, звездчатыми многогранниками и их значением в современном мироздании;</a:t>
            </a:r>
          </a:p>
          <a:p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элективный курс «Основы финансовой грамотности»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по 1 часу в неделю в 10 классе для 1 варианта универсального профиля с целью формирования базовых понятий и навыков, которые в последующем позволят обучающимся принимать оптимальные финансовые решения, с успехом решать возникающие финансовые проблемы, своевременно выявлять и предотвращать финансовое мошенничество;</a:t>
            </a:r>
          </a:p>
          <a:p>
            <a:r>
              <a:rPr lang="ru-RU" sz="1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элективный курс «Молекулярная и общая биология»</a:t>
            </a:r>
            <a:r>
              <a:rPr lang="ru-RU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по 1 часу в неделю в 10 классе для 2 варианта универсального профиля с целью изучения молекулярных основ жизни и особенностей строения и функционирования биологических систем, решения практических задач по молекулярной биологии.</a:t>
            </a:r>
            <a:endParaRPr lang="ru-RU" sz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5536" y="0"/>
            <a:ext cx="8385175" cy="890606"/>
          </a:xfrm>
          <a:ln/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2800" b="1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Среднее общее образование</a:t>
            </a:r>
            <a:br>
              <a:rPr lang="ru-RU" sz="2800" b="1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b="1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11 класс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179512" y="908720"/>
            <a:ext cx="8856984" cy="5760640"/>
          </a:xfrm>
          <a:prstGeom prst="rect">
            <a:avLst/>
          </a:prstGeom>
          <a:solidFill>
            <a:schemeClr val="accent6">
              <a:lumMod val="20000"/>
              <a:lumOff val="80000"/>
              <a:alpha val="7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ru-RU" sz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Учебный план </a:t>
            </a:r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универсального профиля </a:t>
            </a:r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обучения для 11 класса  разработан на основе выбора обучающихся и их родителей (законных представителей) и состоит из двух частей — обязательной части и части, формируемой участниками образовательных отношений.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ru-RU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углубленном уровне </a:t>
            </a:r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изучаются учебные предметы: 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«Литература»;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«Обществознание» - для 1 варианта универсального профиля;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«Информатика» - для 2 варианта универсального профиля.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Остальные учебные предметы изучаются на базовом уровне.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В части, формируемой участниками образовательных отношений по заявлению обучающихся и их родителей (законных представителей) выделен 1 час в неделю на выполнение рабочей программы учебного курса «Геометрия» базовом  уровне.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На основании выбора обучающихся и их родителей (законных представителей) в часть, формируемую участниками образовательных отношений, включены следующие элективные и факультативные курсы:</a:t>
            </a:r>
          </a:p>
          <a:p>
            <a:r>
              <a:rPr lang="ru-RU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элективный курс «Основы финансовой грамотности»</a:t>
            </a:r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по 1 часу в неделю в 11 классе для 1 варианта универсального профиля с целью формирования базовых понятий и навыков, которые в последующем позволят обучающимся принимать оптимальные финансовые решения, с успехом решать возникающие финансовые проблемы, своевременно выявлять и предотвращать финансовое мошенничество;</a:t>
            </a:r>
          </a:p>
          <a:p>
            <a:r>
              <a:rPr lang="ru-RU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факультативный курс «Русский язык. Теория и практика»</a:t>
            </a:r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в объеме 1 часа в неделю в 11-м классе для 1 варианта универсального профиля с целью формирования и развития коммуникативной, языковой, лингвистической (языковедческой) и </a:t>
            </a:r>
            <a:r>
              <a:rPr lang="ru-RU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культуроведческой</a:t>
            </a:r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компетенций обучающихся;</a:t>
            </a:r>
          </a:p>
          <a:p>
            <a:r>
              <a:rPr lang="ru-RU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факультативный курс «Введение в алгоритмы» </a:t>
            </a:r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 объеме 1 часа в неделю в 11-м классе для 2 варианта универсального профиля с целью углубления знаний обучающихся об алгоритмах поиска элементов, алгоритмах теории чисел, линейных алгоритмах, применения основных структур данных. Также данный курс поможет обучающимся в подготовке к решению заданий ЕГЭ продвинутого уровня  и олимпиадных задач по информатике.</a:t>
            </a:r>
            <a:endParaRPr lang="ru-RU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552" y="0"/>
            <a:ext cx="8229600" cy="1197893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Основное общее образование. </a:t>
            </a:r>
            <a:b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ОГЭ по выбору обучающихся 2026</a:t>
            </a: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/>
        </p:nvGraphicFramePr>
        <p:xfrm>
          <a:off x="1043608" y="1484784"/>
          <a:ext cx="6888087" cy="1852312"/>
        </p:xfrm>
        <a:graphic>
          <a:graphicData uri="http://schemas.openxmlformats.org/drawingml/2006/table">
            <a:tbl>
              <a:tblPr/>
              <a:tblGrid>
                <a:gridCol w="360039"/>
                <a:gridCol w="1296144"/>
                <a:gridCol w="2219390"/>
                <a:gridCol w="778392"/>
                <a:gridCol w="778392"/>
                <a:gridCol w="778392"/>
                <a:gridCol w="677338"/>
              </a:tblGrid>
              <a:tr h="348067"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1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№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100" dirty="0" err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</a:t>
                      </a:r>
                      <a:r>
                        <a:rPr lang="ru-RU" sz="11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ru-RU" sz="1100" dirty="0" err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Предмет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выбору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Количество выпускников, сдававших экзамен по выбору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1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Количество</a:t>
                      </a:r>
                      <a:r>
                        <a:rPr lang="ru-RU" sz="11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выпускников, получивших экзаменационную отметку: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2799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«5»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«4»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«3»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«2»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литература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физика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химия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география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история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обществознание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английский язык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8.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информатика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262" marR="6526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Таблица 3"/>
          <p:cNvGraphicFramePr>
            <a:graphicFrameLocks noGrp="1"/>
          </p:cNvGraphicFramePr>
          <p:nvPr/>
        </p:nvGraphicFramePr>
        <p:xfrm>
          <a:off x="323528" y="3501008"/>
          <a:ext cx="8568951" cy="3117684"/>
        </p:xfrm>
        <a:graphic>
          <a:graphicData uri="http://schemas.openxmlformats.org/drawingml/2006/table">
            <a:tbl>
              <a:tblPr/>
              <a:tblGrid>
                <a:gridCol w="1728192"/>
                <a:gridCol w="792088"/>
                <a:gridCol w="700843"/>
                <a:gridCol w="916634"/>
                <a:gridCol w="916634"/>
                <a:gridCol w="928104"/>
                <a:gridCol w="928104"/>
                <a:gridCol w="840168"/>
                <a:gridCol w="818184"/>
              </a:tblGrid>
              <a:tr h="216024"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Показатель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                       Предметы по выбору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(в сумме за все даты):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537200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литература </a:t>
                      </a:r>
                      <a:r>
                        <a:rPr lang="ru-RU" sz="1000" i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42</a:t>
                      </a: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физика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i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39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химия</a:t>
                      </a:r>
                      <a:r>
                        <a:rPr lang="ru-RU" sz="1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/>
                      </a:r>
                      <a:br>
                        <a:rPr lang="ru-RU" sz="1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</a:br>
                      <a:r>
                        <a:rPr lang="ru-RU" sz="1000" i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38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география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i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31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история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i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37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общество-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знание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i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37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англ.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яз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i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68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 err="1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информати-ка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i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 21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3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200" b="1" u="sng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Минимальный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lang="ru-RU" sz="12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первичный 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балл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ОУ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19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24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35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22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63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14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3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200" b="1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Максимальный  </a:t>
                      </a:r>
                      <a:r>
                        <a:rPr lang="ru-RU" sz="1200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первичный балл</a:t>
                      </a: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ОУ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38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25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35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35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67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3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Средний </a:t>
                      </a:r>
                      <a:r>
                        <a:rPr lang="ru-RU" sz="1200" b="1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первичный</a:t>
                      </a:r>
                      <a:r>
                        <a:rPr lang="ru-RU" sz="1200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балл</a:t>
                      </a: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ОУ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23,8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32,3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22,5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35,0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29,0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64,7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18,2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8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Средний балл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ОУ по </a:t>
                      </a:r>
                      <a:r>
                        <a:rPr lang="ru-RU" sz="1200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пятибалльной шкале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3,0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4,3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4,7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4,0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5,0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4,0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5,0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4,9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Качество знаний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75%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5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1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Уровень обученности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88%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14375" algn="l"/>
                          <a:tab pos="1009650" algn="l"/>
                        </a:tabLst>
                      </a:pPr>
                      <a:r>
                        <a:rPr lang="ru-RU" sz="1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5784" marR="657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142875"/>
            <a:ext cx="8229600" cy="982663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Основное общее образование. </a:t>
            </a:r>
            <a:b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Результаты ОГЭ 2026 по русскому языку</a:t>
            </a:r>
          </a:p>
        </p:txBody>
      </p:sp>
      <p:sp>
        <p:nvSpPr>
          <p:cNvPr id="9216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endParaRPr kumimoji="0" 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6257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</a:t>
            </a:r>
            <a:endParaRPr kumimoji="0" 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1547664" y="1484784"/>
          <a:ext cx="6408712" cy="779904"/>
        </p:xfrm>
        <a:graphic>
          <a:graphicData uri="http://schemas.openxmlformats.org/drawingml/2006/table">
            <a:tbl>
              <a:tblPr/>
              <a:tblGrid>
                <a:gridCol w="460736"/>
                <a:gridCol w="5012209"/>
                <a:gridCol w="935767"/>
              </a:tblGrid>
              <a:tr h="2740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200" b="1" u="sng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Всего 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обучающихся 9-ых классов в ОУ на конец учебного года</a:t>
                      </a:r>
                      <a:r>
                        <a:rPr lang="ru-RU" sz="1200" i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16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88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Из них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количество обучающихся 9-ых классов, </a:t>
                      </a:r>
                      <a:r>
                        <a:rPr lang="ru-RU" sz="1200" b="1" u="sng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не допущенных до ГИА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согласно 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решению педагогического совета ОУ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Таблица 5"/>
          <p:cNvGraphicFramePr>
            <a:graphicFrameLocks noGrp="1"/>
          </p:cNvGraphicFramePr>
          <p:nvPr/>
        </p:nvGraphicFramePr>
        <p:xfrm>
          <a:off x="1547664" y="2492896"/>
          <a:ext cx="6408713" cy="1944216"/>
        </p:xfrm>
        <a:graphic>
          <a:graphicData uri="http://schemas.openxmlformats.org/drawingml/2006/table">
            <a:tbl>
              <a:tblPr/>
              <a:tblGrid>
                <a:gridCol w="460736"/>
                <a:gridCol w="5012209"/>
                <a:gridCol w="935768"/>
              </a:tblGrid>
              <a:tr h="2277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u="sng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Минимальный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первичный балл ОГЭ по русскому языку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в ОУ 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7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Максимальный</a:t>
                      </a: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первичный балл ОГЭ по русскому языку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в ОУ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36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7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Средний первичный балл ОГЭ по русскому языку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в целом по ОУ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30,3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3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Средний балл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ОУ по </a:t>
                      </a:r>
                      <a:r>
                        <a:rPr lang="ru-RU" sz="1200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пятибалльной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шкале, полученный выпускниками на ОГЭ </a:t>
                      </a: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русскому языку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4,3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3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Качество знаний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обучающихся по результатам ОГЭ по русскому языку в целом по ОУ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75%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3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Уровень </a:t>
                      </a: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обученности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по результатам ОГЭ по 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русскому языку в целом по ОУ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758" marR="667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1547664" y="4653136"/>
          <a:ext cx="6480720" cy="1594831"/>
        </p:xfrm>
        <a:graphic>
          <a:graphicData uri="http://schemas.openxmlformats.org/drawingml/2006/table">
            <a:tbl>
              <a:tblPr/>
              <a:tblGrid>
                <a:gridCol w="722768"/>
                <a:gridCol w="725953"/>
                <a:gridCol w="811921"/>
                <a:gridCol w="850129"/>
                <a:gridCol w="1045627"/>
                <a:gridCol w="992772"/>
                <a:gridCol w="1331550"/>
              </a:tblGrid>
              <a:tr h="75669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1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Количество</a:t>
                      </a:r>
                      <a:r>
                        <a:rPr lang="ru-RU" sz="11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выпускников, получивших на ОГЭ </a:t>
                      </a:r>
                      <a:r>
                        <a:rPr lang="ru-RU" sz="11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русскому языку</a:t>
                      </a:r>
                      <a:r>
                        <a:rPr lang="ru-RU" sz="11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экзаменационную отметку: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1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Количество  </a:t>
                      </a:r>
                      <a:r>
                        <a:rPr lang="ru-RU" sz="11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выпускников, получивших экзаменационную отметку на ОГЭ по русскому языку: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56489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«5»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«4»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«3»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«2»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1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равную</a:t>
                      </a:r>
                      <a:r>
                        <a:rPr lang="ru-RU" sz="11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годовой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1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выше </a:t>
                      </a:r>
                      <a:r>
                        <a:rPr lang="ru-RU" sz="11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годовой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1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ниже </a:t>
                      </a:r>
                      <a:r>
                        <a:rPr lang="ru-RU" sz="11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годовой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24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ru-RU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4692" marR="646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34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142875"/>
            <a:ext cx="8229600" cy="982663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Основное общее образование. </a:t>
            </a:r>
            <a:b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Результаты ОГЭ 2026 по математике</a:t>
            </a:r>
          </a:p>
        </p:txBody>
      </p:sp>
      <p:sp>
        <p:nvSpPr>
          <p:cNvPr id="9420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09650" algn="l"/>
                <a:tab pos="7524750" algn="l"/>
                <a:tab pos="7610475" algn="l"/>
                <a:tab pos="9251950" algn="r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09650" algn="l"/>
                <a:tab pos="7524750" algn="l"/>
                <a:tab pos="7610475" algn="l"/>
                <a:tab pos="9251950" algn="r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09650" algn="l"/>
                <a:tab pos="7524750" algn="l"/>
                <a:tab pos="7610475" algn="l"/>
                <a:tab pos="9251950" algn="r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09650" algn="l"/>
                <a:tab pos="7524750" algn="l"/>
                <a:tab pos="7610475" algn="l"/>
                <a:tab pos="9251950" algn="r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09650" algn="l"/>
                <a:tab pos="7524750" algn="l"/>
                <a:tab pos="7610475" algn="l"/>
                <a:tab pos="9251950" algn="r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</a:t>
            </a:r>
            <a:endParaRPr kumimoji="0" 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523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</a:t>
            </a:r>
            <a:endParaRPr kumimoji="0" lang="ru-RU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33450" algn="l"/>
                <a:tab pos="3724275" algn="l"/>
                <a:tab pos="6029325" algn="l"/>
              </a:tabLst>
            </a:pPr>
            <a:r>
              <a:rPr kumimoji="0" lang="ru-RU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endParaRPr kumimoji="0" 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1547663" y="1700808"/>
          <a:ext cx="6264697" cy="563880"/>
        </p:xfrm>
        <a:graphic>
          <a:graphicData uri="http://schemas.openxmlformats.org/drawingml/2006/table">
            <a:tbl>
              <a:tblPr/>
              <a:tblGrid>
                <a:gridCol w="432049"/>
                <a:gridCol w="4893877"/>
                <a:gridCol w="938771"/>
              </a:tblGrid>
              <a:tr h="19567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200" b="1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Всего 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обучающихся 9-ых классов в ОУ на конец учебного года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16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24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Из них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количество обучающихся 9-ых классов, </a:t>
                      </a:r>
                      <a:r>
                        <a:rPr lang="ru-RU" sz="1200" b="1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не допущенных до ГИА</a:t>
                      </a: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согласно 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решению педагогического совета ОУ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Таблица 5"/>
          <p:cNvGraphicFramePr>
            <a:graphicFrameLocks noGrp="1"/>
          </p:cNvGraphicFramePr>
          <p:nvPr/>
        </p:nvGraphicFramePr>
        <p:xfrm>
          <a:off x="1524000" y="2583180"/>
          <a:ext cx="6288360" cy="2213973"/>
        </p:xfrm>
        <a:graphic>
          <a:graphicData uri="http://schemas.openxmlformats.org/drawingml/2006/table">
            <a:tbl>
              <a:tblPr/>
              <a:tblGrid>
                <a:gridCol w="458688"/>
                <a:gridCol w="4898063"/>
                <a:gridCol w="931609"/>
              </a:tblGrid>
              <a:tr h="25929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Минимальный</a:t>
                      </a: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первичный балл ОГЭ по математике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в ОУ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29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u="sng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Максимальный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первичный балл ОГЭ по математике 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в ОУ 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31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29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Средний первичный балл ОГЭ по математике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в целом по ОУ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23,4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86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Средний балл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ОУ по </a:t>
                      </a:r>
                      <a:r>
                        <a:rPr lang="ru-RU" sz="1200" u="sng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пятибалльной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шкале, полученный выпускниками на ОГЭ </a:t>
                      </a:r>
                      <a:r>
                        <a:rPr lang="ru-RU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математике</a:t>
                      </a:r>
                      <a:r>
                        <a:rPr lang="ru-RU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4,7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86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Качество знаний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обучающихся по результатам ОГЭ по математике в целом по ОУ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94%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86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6.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Уровень </a:t>
                      </a: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обученности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по результатам ОГЭ по 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математике в целом по ОУ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04925" algn="l"/>
                        </a:tabLs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7733" marR="677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Таблица 6"/>
          <p:cNvGraphicFramePr>
            <a:graphicFrameLocks noGrp="1"/>
          </p:cNvGraphicFramePr>
          <p:nvPr/>
        </p:nvGraphicFramePr>
        <p:xfrm>
          <a:off x="1547664" y="5013176"/>
          <a:ext cx="6264695" cy="1017270"/>
        </p:xfrm>
        <a:graphic>
          <a:graphicData uri="http://schemas.openxmlformats.org/drawingml/2006/table">
            <a:tbl>
              <a:tblPr/>
              <a:tblGrid>
                <a:gridCol w="1472147"/>
                <a:gridCol w="1689672"/>
                <a:gridCol w="1336019"/>
                <a:gridCol w="1766857"/>
              </a:tblGrid>
              <a:tr h="409575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Количество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выпускников, получивших на ОГЭ 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по математике</a:t>
                      </a:r>
                      <a:r>
                        <a:rPr lang="ru-RU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экзаменационную отметку: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40957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«5»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«4»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«3»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«2»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ru-RU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3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ru-RU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142875"/>
            <a:ext cx="8229600" cy="982663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Среднее общее образование. </a:t>
            </a:r>
            <a:b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32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Результаты ЕГЭ 2026</a:t>
            </a:r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/>
        </p:nvGraphicFramePr>
        <p:xfrm>
          <a:off x="179515" y="1499108"/>
          <a:ext cx="8784971" cy="4738207"/>
        </p:xfrm>
        <a:graphic>
          <a:graphicData uri="http://schemas.openxmlformats.org/drawingml/2006/table">
            <a:tbl>
              <a:tblPr/>
              <a:tblGrid>
                <a:gridCol w="488445"/>
                <a:gridCol w="2765512"/>
                <a:gridCol w="676442"/>
                <a:gridCol w="676442"/>
                <a:gridCol w="676442"/>
                <a:gridCol w="765386"/>
                <a:gridCol w="587498"/>
                <a:gridCol w="676442"/>
                <a:gridCol w="676442"/>
                <a:gridCol w="795920"/>
              </a:tblGrid>
              <a:tr h="1424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ru-RU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Русский язык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Математика (профиль)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Физика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Информатика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Химия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Иностранный (английский) </a:t>
                      </a:r>
                      <a:r>
                        <a:rPr lang="ru-RU" sz="1100" b="1" i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язык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Обществознание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Литература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Васильев Савелий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97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95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US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US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71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73*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Гильманов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Арсений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86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78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100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Кашинский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Марк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78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US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US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74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Никифорова Виктория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Резниченко Илья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96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100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Сарвин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Ефим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67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Сильченко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Софья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86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61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85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Сундукова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Арина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89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80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100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9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Тараненко София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64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65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70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10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Тюрин Андрей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48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74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78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Шевчук Антон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86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88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51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Шепелев</a:t>
                      </a: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Марк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67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Яковлев Сергей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78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ru-RU" sz="110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6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ru-RU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Средний балл</a:t>
                      </a:r>
                      <a:endParaRPr lang="ru-RU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71</a:t>
                      </a: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,9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82,2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75,3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81,0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74,0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68,0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b="1" i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76,0</a:t>
                      </a:r>
                      <a:endParaRPr lang="ru-RU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ru-RU" sz="1100" b="1" i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100,0</a:t>
                      </a:r>
                      <a:endParaRPr lang="ru-RU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5" name="Рисунок 4" descr="https://blogger.googleusercontent.com/img/a/AVvXsEg2VQgggHbCUXU4HQN53E77PC5NaNENI9MX3RAj_swAfJg8lREth6i70AsVX78qc5uU87Qntn2XwM1sq8hXvmX9aaVBQZBONb_UijXpYOw2hQIctiks9SuQG-baThiyhrSF8k32Mi_oYqhTmK67CuPn7bCsoxp9a0_zoR6yQuNXeVjhHm81o0h4AerR=s80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32440" y="3140968"/>
            <a:ext cx="43204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Рисунок 5" descr="https://blogger.googleusercontent.com/img/a/AVvXsEg2VQgggHbCUXU4HQN53E77PC5NaNENI9MX3RAj_swAfJg8lREth6i70AsVX78qc5uU87Qntn2XwM1sq8hXvmX9aaVBQZBONb_UijXpYOw2hQIctiks9SuQG-baThiyhrSF8k32Mi_oYqhTmK67CuPn7bCsoxp9a0_zoR6yQuNXeVjhHm81o0h4AerR=s80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32440" y="4509120"/>
            <a:ext cx="43204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Рисунок 6" descr="https://blogger.googleusercontent.com/img/a/AVvXsEg2VQgggHbCUXU4HQN53E77PC5NaNENI9MX3RAj_swAfJg8lREth6i70AsVX78qc5uU87Qntn2XwM1sq8hXvmX9aaVBQZBONb_UijXpYOw2hQIctiks9SuQG-baThiyhrSF8k32Mi_oYqhTmK67CuPn7bCsoxp9a0_zoR6yQuNXeVjhHm81o0h4AerR=s80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717032"/>
            <a:ext cx="43204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Прямоугольник 7"/>
          <p:cNvSpPr/>
          <p:nvPr/>
        </p:nvSpPr>
        <p:spPr>
          <a:xfrm>
            <a:off x="3923928" y="6453336"/>
            <a:ext cx="4680520" cy="2160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dirty="0" smtClean="0"/>
              <a:t>* </a:t>
            </a:r>
            <a:r>
              <a:rPr lang="ru-RU" sz="1000" dirty="0" smtClean="0"/>
              <a:t>Изменение результата после объявления результата пересдачи</a:t>
            </a:r>
            <a:endParaRPr lang="ru-RU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332656"/>
            <a:ext cx="8385175" cy="504056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2000" b="1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>Результаты  промежуточной аттестации в форме экзамена 2026</a:t>
            </a:r>
          </a:p>
        </p:txBody>
      </p:sp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251520" y="2204864"/>
          <a:ext cx="8784972" cy="3352109"/>
        </p:xfrm>
        <a:graphic>
          <a:graphicData uri="http://schemas.openxmlformats.org/drawingml/2006/table">
            <a:tbl>
              <a:tblPr/>
              <a:tblGrid>
                <a:gridCol w="576062"/>
                <a:gridCol w="1152128"/>
                <a:gridCol w="432048"/>
                <a:gridCol w="504056"/>
                <a:gridCol w="504056"/>
                <a:gridCol w="504056"/>
                <a:gridCol w="504056"/>
                <a:gridCol w="576064"/>
                <a:gridCol w="864096"/>
                <a:gridCol w="1008112"/>
                <a:gridCol w="648072"/>
                <a:gridCol w="648072"/>
                <a:gridCol w="864094"/>
              </a:tblGrid>
              <a:tr h="471759"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Класс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Предмет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71755" marR="7175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Участников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«5»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«4»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«3»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«2»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Ср. балл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Качество знаний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 dirty="0">
                          <a:latin typeface="Times New Roman"/>
                          <a:ea typeface="Calibri"/>
                          <a:cs typeface="Times New Roman"/>
                        </a:rPr>
                        <a:t>Уровень </a:t>
                      </a:r>
                      <a:r>
                        <a:rPr lang="ru-RU" sz="135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обучен-ности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>
                          <a:latin typeface="Times New Roman"/>
                          <a:ea typeface="Calibri"/>
                          <a:cs typeface="Times New Roman"/>
                        </a:rPr>
                        <a:t>Получили отметку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720080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>
                          <a:latin typeface="Times New Roman"/>
                          <a:ea typeface="Calibri"/>
                          <a:cs typeface="Times New Roman"/>
                        </a:rPr>
                        <a:t>выше год.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>
                          <a:latin typeface="Times New Roman"/>
                          <a:ea typeface="Calibri"/>
                          <a:cs typeface="Times New Roman"/>
                        </a:rPr>
                        <a:t>ниже год.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b="1">
                          <a:latin typeface="Times New Roman"/>
                          <a:ea typeface="Calibri"/>
                          <a:cs typeface="Times New Roman"/>
                        </a:rPr>
                        <a:t>равную год.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9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История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350"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350"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350"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350"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350"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,6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37,5%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9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Информатика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3,6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53,3%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9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Геометрия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4,0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73,3%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9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Химия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3,7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50%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9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ОДНКНР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5,0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-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-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-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941"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Математика 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3,6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55,6%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941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Русский язык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0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3,9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55,6%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100%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ru-RU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ru-RU" sz="1350" dirty="0"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ru-RU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335" marR="583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57606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>
              <a:defRPr/>
            </a:pP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>Наши достижения</a:t>
            </a:r>
            <a:endParaRPr lang="ru-RU" sz="2800" i="1" dirty="0">
              <a:solidFill>
                <a:srgbClr val="352E11"/>
              </a:solidFill>
              <a:effectLst/>
              <a:latin typeface="Monotype Corsiva" pitchFamily="66" charset="0"/>
            </a:endParaRPr>
          </a:p>
        </p:txBody>
      </p:sp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395536" y="1196752"/>
          <a:ext cx="8352927" cy="5120640"/>
        </p:xfrm>
        <a:graphic>
          <a:graphicData uri="http://schemas.openxmlformats.org/drawingml/2006/table">
            <a:tbl>
              <a:tblPr/>
              <a:tblGrid>
                <a:gridCol w="512898"/>
                <a:gridCol w="1905054"/>
                <a:gridCol w="1611969"/>
                <a:gridCol w="1830651"/>
                <a:gridCol w="1483376"/>
                <a:gridCol w="1008979"/>
              </a:tblGrid>
              <a:tr h="815587">
                <a:tc gridSpan="6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ru-RU" sz="1400" dirty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b="1" i="1" dirty="0">
                          <a:latin typeface="Times New Roman"/>
                          <a:ea typeface="Times New Roman"/>
                        </a:rPr>
                        <a:t>Всероссийская олимпиада школьников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b="1" i="1" dirty="0">
                          <a:latin typeface="Times New Roman"/>
                          <a:ea typeface="Times New Roman"/>
                        </a:rPr>
                        <a:t>2025-2026 учебный год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b="1" i="1" dirty="0">
                          <a:latin typeface="Times New Roman"/>
                          <a:ea typeface="Times New Roman"/>
                        </a:rPr>
                        <a:t> 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4008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№ </a:t>
                      </a:r>
                      <a:r>
                        <a:rPr lang="ru-RU" sz="1400" dirty="0" err="1" smtClean="0">
                          <a:latin typeface="Times New Roman"/>
                          <a:ea typeface="Times New Roman"/>
                        </a:rPr>
                        <a:t>п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/</a:t>
                      </a:r>
                      <a:r>
                        <a:rPr lang="ru-RU" sz="1400" dirty="0" err="1" smtClean="0">
                          <a:latin typeface="Times New Roman"/>
                          <a:ea typeface="Times New Roman"/>
                        </a:rPr>
                        <a:t>п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ФИ обучающегося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Класс обучения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Уровень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участия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Профиль олимпиады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Статус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Васильев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Савелий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11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экономика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ru-RU" sz="140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искусство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2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Резниченко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Илья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11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победитель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3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Яковлев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Сергей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11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4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Сильченко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Софья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11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искусство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5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Новикова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Дарья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10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китайский язык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биология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экология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Горячева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Софья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10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право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английский язык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7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Свистунова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Светлана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10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 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биология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8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Шубина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Надежда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10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биология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победитель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rowSpan="5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Ярцева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Софья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право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история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литература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искусство (МХК) 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4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10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Якушенко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Александр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57606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>
              <a:defRPr/>
            </a:pP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>Наши достижения</a:t>
            </a:r>
            <a:endParaRPr lang="ru-RU" sz="2800" i="1" dirty="0">
              <a:solidFill>
                <a:srgbClr val="352E11"/>
              </a:solidFill>
              <a:effectLst/>
              <a:latin typeface="Monotype Corsiva" pitchFamily="66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/>
        </p:nvGraphicFramePr>
        <p:xfrm>
          <a:off x="251520" y="1484784"/>
          <a:ext cx="8640960" cy="5197407"/>
        </p:xfrm>
        <a:graphic>
          <a:graphicData uri="http://schemas.openxmlformats.org/drawingml/2006/table">
            <a:tbl>
              <a:tblPr/>
              <a:tblGrid>
                <a:gridCol w="576064"/>
                <a:gridCol w="2681153"/>
                <a:gridCol w="980929"/>
                <a:gridCol w="1642724"/>
                <a:gridCol w="1642724"/>
                <a:gridCol w="1117366"/>
              </a:tblGrid>
              <a:tr h="576277">
                <a:tc gridSpan="6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ru-RU" sz="900" dirty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 i="1" dirty="0">
                          <a:latin typeface="Times New Roman"/>
                          <a:ea typeface="Times New Roman"/>
                        </a:rPr>
                        <a:t>Всероссийская олимпиада школьников</a:t>
                      </a:r>
                      <a:endParaRPr lang="ru-RU" sz="900" dirty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200" b="1" i="1" dirty="0">
                          <a:latin typeface="Times New Roman"/>
                          <a:ea typeface="Times New Roman"/>
                        </a:rPr>
                        <a:t>2025-2026 учебный год</a:t>
                      </a:r>
                      <a:endParaRPr lang="ru-RU" sz="900" dirty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000" b="1" i="1" dirty="0">
                          <a:latin typeface="Times New Roman"/>
                          <a:ea typeface="Times New Roman"/>
                        </a:rPr>
                        <a:t> </a:t>
                      </a:r>
                      <a:endParaRPr lang="ru-RU" sz="9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№ </a:t>
                      </a:r>
                      <a:r>
                        <a:rPr lang="ru-RU" sz="1400" dirty="0" err="1" smtClean="0">
                          <a:latin typeface="Times New Roman"/>
                          <a:ea typeface="Times New Roman"/>
                        </a:rPr>
                        <a:t>п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/</a:t>
                      </a:r>
                      <a:r>
                        <a:rPr lang="ru-RU" sz="1400" dirty="0" err="1" smtClean="0">
                          <a:latin typeface="Times New Roman"/>
                          <a:ea typeface="Times New Roman"/>
                        </a:rPr>
                        <a:t>п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ФИ обучающегося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Класс обучения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Уровень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участия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Профиль олимпиады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Статус</a:t>
                      </a:r>
                    </a:p>
                  </a:txBody>
                  <a:tcPr marL="55808" marR="558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11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Пронин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Василий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12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Верекета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Петр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13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Ким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Дмитрий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14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Азеков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Юрий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английский язык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rowSpan="6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15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Бакалярова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Злата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8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русский язык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победитель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биология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география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история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литература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английский язык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16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Вихлянцев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Всеволод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8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география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астрономия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17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Чечёткина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Александра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7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русский язык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18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Сотникова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Кира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победитель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19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Авдеева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Вероника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победитель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20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 err="1">
                          <a:latin typeface="Times New Roman"/>
                          <a:ea typeface="Times New Roman"/>
                        </a:rPr>
                        <a:t>Алейкина</a:t>
                      </a: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Варвара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21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Вознесенская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Полина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2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22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Кошелев </a:t>
                      </a:r>
                      <a:r>
                        <a:rPr lang="ru-RU" sz="1400" dirty="0" smtClean="0">
                          <a:latin typeface="Times New Roman"/>
                          <a:ea typeface="Times New Roman"/>
                        </a:rPr>
                        <a:t>Сергей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муниципальный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математика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dirty="0">
                          <a:latin typeface="Times New Roman"/>
                          <a:ea typeface="Times New Roman"/>
                        </a:rPr>
                        <a:t>призёр</a:t>
                      </a: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8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14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b="1" i="1">
                          <a:latin typeface="Times New Roman"/>
                          <a:ea typeface="Times New Roman"/>
                        </a:rPr>
                        <a:t>Итого</a:t>
                      </a:r>
                      <a:endParaRPr lang="ru-RU" sz="140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b="1" i="1">
                          <a:latin typeface="Times New Roman"/>
                          <a:ea typeface="Times New Roman"/>
                        </a:rPr>
                        <a:t>22 человека</a:t>
                      </a:r>
                      <a:endParaRPr lang="ru-RU" sz="140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1400" b="1" i="1" dirty="0">
                          <a:latin typeface="Times New Roman"/>
                          <a:ea typeface="Times New Roman"/>
                        </a:rPr>
                        <a:t>36 результатов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59743" marR="5974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0"/>
            <a:ext cx="8229600" cy="57606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>
              <a:defRPr/>
            </a:pP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>Наши достижения</a:t>
            </a:r>
            <a:endParaRPr lang="ru-RU" sz="2800" i="1" dirty="0">
              <a:solidFill>
                <a:srgbClr val="352E11"/>
              </a:solidFill>
              <a:effectLst/>
              <a:latin typeface="Monotype Corsiva" pitchFamily="66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/>
        </p:nvGraphicFramePr>
        <p:xfrm>
          <a:off x="179512" y="620688"/>
          <a:ext cx="8784978" cy="5703934"/>
        </p:xfrm>
        <a:graphic>
          <a:graphicData uri="http://schemas.openxmlformats.org/drawingml/2006/table">
            <a:tbl>
              <a:tblPr/>
              <a:tblGrid>
                <a:gridCol w="403380"/>
                <a:gridCol w="1880662"/>
                <a:gridCol w="1106638"/>
                <a:gridCol w="1793972"/>
                <a:gridCol w="2339769"/>
                <a:gridCol w="1260557"/>
              </a:tblGrid>
              <a:tr h="250443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2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b="1" i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Подмосковная олимпиада школьников</a:t>
                      </a:r>
                      <a:endParaRPr lang="ru-RU" sz="12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504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2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 обучающегося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Класс обучения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Уровень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участия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Профиль олимпиады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Статус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522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Сотникова К.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региональный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6105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b="1" i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Олимпиады, входящие в Перечень олимпиад</a:t>
                      </a:r>
                      <a:endParaRPr lang="ru-RU" sz="12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2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 обучающегося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Класс обучения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Название олимпиады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Профиль олимпиады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Статус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522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Резниченко И.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Шаг в будущее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инженерное дело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6105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b="1" i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 математический конкурс-игра «Кенгуру»</a:t>
                      </a:r>
                      <a:endParaRPr lang="ru-RU" sz="12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504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2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 обучающегося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Класс обучения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Уровень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конкурса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Профиль олимпиады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Статус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Пяткин Г.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8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Попов Е.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5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Никитин А.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14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Сотникова К.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Вознесенская П.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18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Шевчук Р.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16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Бакалярова З.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19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Попов А.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7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Верекета П.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15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Ким Д.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18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Новикова Д.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Левдикова З.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5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13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Свистунова С.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14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Филиппова А.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8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1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Горячева С.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 место в округе</a:t>
                      </a:r>
                    </a:p>
                  </a:txBody>
                  <a:tcPr marL="32063" marR="3206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57606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>
              <a:defRPr/>
            </a:pP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>Наши достижения</a:t>
            </a:r>
            <a:endParaRPr lang="ru-RU" sz="2800" i="1" dirty="0">
              <a:solidFill>
                <a:srgbClr val="352E11"/>
              </a:solidFill>
              <a:effectLst/>
              <a:latin typeface="Monotype Corsiva" pitchFamily="66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/>
        </p:nvGraphicFramePr>
        <p:xfrm>
          <a:off x="467544" y="980726"/>
          <a:ext cx="8424936" cy="5542133"/>
        </p:xfrm>
        <a:graphic>
          <a:graphicData uri="http://schemas.openxmlformats.org/drawingml/2006/table">
            <a:tbl>
              <a:tblPr/>
              <a:tblGrid>
                <a:gridCol w="386846"/>
                <a:gridCol w="1803587"/>
                <a:gridCol w="1061282"/>
                <a:gridCol w="1720447"/>
                <a:gridCol w="2243879"/>
                <a:gridCol w="1208895"/>
              </a:tblGrid>
              <a:tr h="519918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 конкурс по языкознанию </a:t>
                      </a:r>
                      <a:endParaRPr lang="ru-RU" sz="14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«Русский медвежонок — языкознание для всех»</a:t>
                      </a:r>
                      <a:endParaRPr lang="ru-RU" sz="14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4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 обучающегося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Класс обучения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Уровень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конкурса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Профиль олимпиады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Статус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Сотникова К.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8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Левдикова З.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9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Филиппова А.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Горячева С.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16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Свистунова С.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17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Резниченко И.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Сильченко С.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5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Сундукова А.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Шевчук А.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13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Васильев С.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15 место в округе</a:t>
                      </a:r>
                    </a:p>
                  </a:txBody>
                  <a:tcPr marL="58526" marR="585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57606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>
              <a:defRPr/>
            </a:pP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>Наши достижения</a:t>
            </a:r>
            <a:endParaRPr lang="ru-RU" sz="2800" i="1" dirty="0">
              <a:solidFill>
                <a:srgbClr val="352E11"/>
              </a:solidFill>
              <a:effectLst/>
              <a:latin typeface="Monotype Corsiva" pitchFamily="66" charset="0"/>
            </a:endParaRPr>
          </a:p>
        </p:txBody>
      </p:sp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251521" y="1196752"/>
          <a:ext cx="8640958" cy="5335929"/>
        </p:xfrm>
        <a:graphic>
          <a:graphicData uri="http://schemas.openxmlformats.org/drawingml/2006/table">
            <a:tbl>
              <a:tblPr/>
              <a:tblGrid>
                <a:gridCol w="295417"/>
                <a:gridCol w="1477087"/>
                <a:gridCol w="1033961"/>
                <a:gridCol w="1329378"/>
                <a:gridCol w="3489160"/>
                <a:gridCol w="1015955"/>
              </a:tblGrid>
              <a:tr h="131525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Всероссийская </a:t>
                      </a:r>
                      <a:r>
                        <a:rPr lang="ru-RU" sz="1400" b="1" i="1" kern="100" dirty="0" err="1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онлайн-олимпиада</a:t>
                      </a:r>
                      <a:r>
                        <a:rPr lang="ru-RU" sz="1400" b="1" i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ru-RU" sz="1400" b="1" i="1" kern="100" dirty="0" err="1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Учи.ру</a:t>
                      </a:r>
                      <a:r>
                        <a:rPr lang="ru-RU" sz="1400" b="1" i="1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для учеников 1-9 классов</a:t>
                      </a:r>
                      <a:endParaRPr lang="ru-RU" sz="14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3382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4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 обучающегося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Класс обучения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Уровень мероприятия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Профиль олимпиады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Статус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Бороздин Ю.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«О»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всероссийский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дороги)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(Безопасный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интернет)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Игнашкин М.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«О»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всероссийский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дороги)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Котунова М.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«О»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всероссийский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дороги)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Плигускина А.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«О»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всероссийский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дороги)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мир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Культура вокруг нас)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Сахарова А.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«О»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всероссийский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дороги)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 rowSpan="7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Ческис М.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«О»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всероссийский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дороги) 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мир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Культура вокруг нас)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(Безопасный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интернет)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5251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 err="1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Метапредметный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(Наука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вокруг нас)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51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 err="1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Метапредметный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(Ближе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 Дальнему)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51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 </a:t>
                      </a:r>
                      <a:endParaRPr lang="ru-RU" sz="1400" kern="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51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мир и экология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победитель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Рогова М.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 «О»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всероссийский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</a:t>
                      </a:r>
                      <a:r>
                        <a:rPr lang="ru-RU" sz="1400" kern="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мир (Безопасные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дороги)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призёр</a:t>
                      </a:r>
                    </a:p>
                  </a:txBody>
                  <a:tcPr marL="31530" marR="31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57606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>
              <a:defRPr/>
            </a:pP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>Наши достижения</a:t>
            </a:r>
            <a:endParaRPr lang="ru-RU" sz="2800" i="1" dirty="0">
              <a:solidFill>
                <a:srgbClr val="352E11"/>
              </a:solidFill>
              <a:effectLst/>
              <a:latin typeface="Monotype Corsiva" pitchFamily="66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/>
        </p:nvGraphicFramePr>
        <p:xfrm>
          <a:off x="251520" y="1340768"/>
          <a:ext cx="8640960" cy="5179958"/>
        </p:xfrm>
        <a:graphic>
          <a:graphicData uri="http://schemas.openxmlformats.org/drawingml/2006/table">
            <a:tbl>
              <a:tblPr/>
              <a:tblGrid>
                <a:gridCol w="504057"/>
                <a:gridCol w="1368152"/>
                <a:gridCol w="1296144"/>
                <a:gridCol w="1440160"/>
                <a:gridCol w="2232248"/>
                <a:gridCol w="1800199"/>
              </a:tblGrid>
              <a:tr h="118255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1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Международная олимпиада «Лисёнок» (онлайн)</a:t>
                      </a:r>
                      <a:endParaRPr lang="ru-RU" sz="14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996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4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ФИ обучающегося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Класс обучения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Уровень мероприятия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Профиль олимпиады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Статус 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Жучкина А.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4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мир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400" kern="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литературное чтение 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Калачёва А.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Никитин Р.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английский язык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Болдырева М.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мир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 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Исакова Л.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 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rowSpan="5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Никитин А.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международный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русский язык 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математика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окружающий мир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 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литературное чтение 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</a:t>
                      </a:r>
                      <a:r>
                        <a:rPr lang="ru-RU" sz="1400" kern="10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9674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английский язык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диплом </a:t>
                      </a:r>
                      <a:r>
                        <a:rPr lang="en-US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II </a:t>
                      </a:r>
                      <a:r>
                        <a:rPr lang="ru-RU" sz="1400" kern="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степени</a:t>
                      </a:r>
                    </a:p>
                  </a:txBody>
                  <a:tcPr marL="28965" marR="2896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57606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soft" dir="t">
              <a:rot lat="0" lon="0" rev="16800000"/>
            </a:lightRig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>
              <a:defRPr/>
            </a:pP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  <a:t/>
            </a:r>
            <a:br>
              <a:rPr lang="ru-RU" sz="2800" i="1" dirty="0" smtClean="0">
                <a:solidFill>
                  <a:srgbClr val="352E11"/>
                </a:solidFill>
                <a:effectLst/>
                <a:latin typeface="Monotype Corsiva" pitchFamily="66" charset="0"/>
              </a:rPr>
            </a:br>
            <a:r>
              <a:rPr lang="ru-RU" sz="2800" i="1" dirty="0" smtClean="0">
                <a:solidFill>
                  <a:srgbClr val="352E11"/>
                </a:solidFill>
                <a:latin typeface="Monotype Corsiva" pitchFamily="66" charset="0"/>
              </a:rPr>
              <a:t>Наши достижения</a:t>
            </a:r>
            <a:endParaRPr lang="ru-RU" sz="2800" i="1" dirty="0">
              <a:solidFill>
                <a:srgbClr val="352E11"/>
              </a:solidFill>
              <a:effectLst/>
              <a:latin typeface="Monotype Corsiva" pitchFamily="66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/>
        </p:nvGraphicFramePr>
        <p:xfrm>
          <a:off x="179511" y="1292638"/>
          <a:ext cx="8640961" cy="5088693"/>
        </p:xfrm>
        <a:graphic>
          <a:graphicData uri="http://schemas.openxmlformats.org/drawingml/2006/table">
            <a:tbl>
              <a:tblPr/>
              <a:tblGrid>
                <a:gridCol w="396766"/>
                <a:gridCol w="1849832"/>
                <a:gridCol w="1088495"/>
                <a:gridCol w="1764562"/>
                <a:gridCol w="2301414"/>
                <a:gridCol w="1239892"/>
              </a:tblGrid>
              <a:tr h="271878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1" kern="100" dirty="0">
                          <a:latin typeface="Times New Roman"/>
                          <a:ea typeface="Calibri"/>
                          <a:cs typeface="Times New Roman"/>
                        </a:rPr>
                        <a:t>Международная олимпиада по математике «Лето 2025» (второй тур)</a:t>
                      </a:r>
                      <a:endParaRPr lang="ru-RU" sz="1100" kern="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46616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200" kern="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ФИ обучающегося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Класс обучения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Уровень мероприятия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Профиль олимпиады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Статус 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16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Сидоров С.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4Т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100" kern="100">
                          <a:latin typeface="Times New Roman"/>
                          <a:ea typeface="Calibri"/>
                          <a:cs typeface="Times New Roman"/>
                        </a:rPr>
                        <a:t>международный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математика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диплом </a:t>
                      </a:r>
                      <a:r>
                        <a:rPr lang="en-US" sz="1200" kern="100">
                          <a:latin typeface="Times New Roman"/>
                          <a:ea typeface="Calibri"/>
                          <a:cs typeface="Times New Roman"/>
                        </a:rPr>
                        <a:t>II </a:t>
                      </a: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степени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3756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1" kern="100">
                          <a:latin typeface="Times New Roman"/>
                          <a:ea typeface="Calibri"/>
                          <a:cs typeface="Times New Roman"/>
                        </a:rPr>
                        <a:t>ХХ Международная олимпиада по математике «Зима 2026» 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1" kern="100">
                          <a:latin typeface="Times New Roman"/>
                          <a:ea typeface="Calibri"/>
                          <a:cs typeface="Times New Roman"/>
                        </a:rPr>
                        <a:t>(отборочный тур)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46616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200" kern="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ФИ обучающегося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Класс обучения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/>
                          <a:ea typeface="Calibri"/>
                          <a:cs typeface="Times New Roman"/>
                        </a:rPr>
                        <a:t>Уровень мероприятия</a:t>
                      </a:r>
                      <a:endParaRPr lang="ru-RU" sz="1100" kern="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Профиль олимпиады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Статус 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16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Сидоров С.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4Т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100" kern="100">
                          <a:latin typeface="Times New Roman"/>
                          <a:ea typeface="Calibri"/>
                          <a:cs typeface="Times New Roman"/>
                        </a:rPr>
                        <a:t>международный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математика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диплом </a:t>
                      </a:r>
                      <a:r>
                        <a:rPr lang="en-US" sz="1200" kern="100">
                          <a:latin typeface="Times New Roman"/>
                          <a:ea typeface="Calibri"/>
                          <a:cs typeface="Times New Roman"/>
                        </a:rPr>
                        <a:t>II </a:t>
                      </a: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степени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3756">
                <a:tc gridSpan="6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400" b="1" i="1" kern="100">
                          <a:latin typeface="Times New Roman"/>
                          <a:ea typeface="Calibri"/>
                          <a:cs typeface="Times New Roman"/>
                        </a:rPr>
                        <a:t>Научно-практическая конференция школьников. Секция «Естественные науки». 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46616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ru-RU" sz="1200" kern="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ФИ обучающегося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Класс обучения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Уровень мероприятия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Профиль олимпиады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Статус 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84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Сидоров С.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4Т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муниципальный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Номинация «Лучший инновационный проект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«</a:t>
                      </a:r>
                      <a:r>
                        <a:rPr lang="en-US" sz="1200" kern="100">
                          <a:latin typeface="Times New Roman"/>
                          <a:ea typeface="Calibri"/>
                          <a:cs typeface="Times New Roman"/>
                        </a:rPr>
                        <a:t>Book Tracker</a:t>
                      </a:r>
                      <a:r>
                        <a:rPr lang="ru-RU" sz="1200" kern="100">
                          <a:latin typeface="Times New Roman"/>
                          <a:ea typeface="Calibri"/>
                          <a:cs typeface="Times New Roman"/>
                        </a:rPr>
                        <a:t> – умный читательский дневник»</a:t>
                      </a:r>
                      <a:endParaRPr lang="ru-RU" sz="1100" kern="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latin typeface="Times New Roman"/>
                          <a:ea typeface="Calibri"/>
                          <a:cs typeface="Times New Roman"/>
                        </a:rPr>
                        <a:t>победитель номинации</a:t>
                      </a:r>
                      <a:endParaRPr lang="ru-RU" sz="1100" kern="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94" marR="662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364088" y="188640"/>
            <a:ext cx="2952328" cy="1008112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ru-RU" sz="3200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Наши праздники.</a:t>
            </a:r>
            <a:br>
              <a:rPr lang="ru-RU" sz="3200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sz="3200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1 сентября </a:t>
            </a:r>
            <a:endParaRPr lang="ru-RU" sz="3200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4211960" y="1412776"/>
            <a:ext cx="4824536" cy="2169825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>
              <a:lnSpc>
                <a:spcPts val="1800"/>
              </a:lnSpc>
              <a:spcBef>
                <a:spcPts val="0"/>
              </a:spcBef>
              <a:buNone/>
            </a:pPr>
            <a:r>
              <a:rPr lang="ru-RU" sz="1400" dirty="0" smtClean="0"/>
              <a:t>День знаний в «Школе радости» зазвучал ярко и торжественно: на линейке директор </a:t>
            </a:r>
            <a:r>
              <a:rPr lang="ru-RU" sz="1400" dirty="0" err="1" smtClean="0"/>
              <a:t>Ременяк</a:t>
            </a:r>
            <a:r>
              <a:rPr lang="ru-RU" sz="1400" dirty="0" smtClean="0"/>
              <a:t> Евгения Александровна тепло поздравила школьников и их родителей, педагогов и сотрудников, всех гостей с началом нового учебного года. В этом учебном году нашей школе исполняется 32 года. Лучшие ученики были отмечены по заслугам: отличившимся в учёбе вручили похвальные листы и грамоты, а их родителям и учителям – благодарность за труд и поддержку. </a:t>
            </a:r>
            <a:endParaRPr lang="ru-RU" sz="1400" b="1" i="1" dirty="0">
              <a:solidFill>
                <a:srgbClr val="352E11"/>
              </a:solidFill>
              <a:latin typeface="Monotype Corsiva" pitchFamily="66" charset="0"/>
            </a:endParaRPr>
          </a:p>
        </p:txBody>
      </p:sp>
      <p:pic>
        <p:nvPicPr>
          <p:cNvPr id="4" name="Рисунок 3" descr="C:\Users\ElenaP\Downloads\RLv3Uahoz4uzxWpw56Z_0pWYkyVYCSs1Cvpth7sKsGaYr0xUsatQXkcCzMOTFofGSP-9wE8h51Adgg-I_9sT4-ju.jpg"/>
          <p:cNvPicPr/>
          <p:nvPr/>
        </p:nvPicPr>
        <p:blipFill>
          <a:blip r:embed="rId2" cstate="print"/>
          <a:srcRect t="33698" b="18913"/>
          <a:stretch>
            <a:fillRect/>
          </a:stretch>
        </p:blipFill>
        <p:spPr bwMode="auto">
          <a:xfrm>
            <a:off x="611560" y="3717032"/>
            <a:ext cx="7488832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PEsp8dgGNc5CnThwbC8iEMHqkU_HeTNzwm_26WvB-phqqhGonY3vSBjXNpKbwbUXr7lgm3b2dvw9bQTsCS-N6mpU.jpg"/>
          <p:cNvPicPr/>
          <p:nvPr/>
        </p:nvPicPr>
        <p:blipFill>
          <a:blip r:embed="rId3" cstate="print"/>
          <a:srcRect t="13190" r="30563"/>
          <a:stretch>
            <a:fillRect/>
          </a:stretch>
        </p:blipFill>
        <p:spPr bwMode="auto">
          <a:xfrm>
            <a:off x="179512" y="188640"/>
            <a:ext cx="3979744" cy="33173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C:\Users\ElenaP\Downloads\Vd68WLCzUzDx-lmLPWP8f8jEMCcGt-Hy2zCeBp66ySsNjHLcHYZd5fOoIslTZZOOWl3cbwvuONKBQoIgJ8EyWw5b.jpg"/>
          <p:cNvPicPr/>
          <p:nvPr/>
        </p:nvPicPr>
        <p:blipFill>
          <a:blip r:embed="rId2" cstate="print"/>
          <a:srcRect l="11003" t="12675" r="8280" b="18191"/>
          <a:stretch>
            <a:fillRect/>
          </a:stretch>
        </p:blipFill>
        <p:spPr bwMode="auto">
          <a:xfrm>
            <a:off x="467544" y="116632"/>
            <a:ext cx="3024336" cy="37444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3043229" cy="684195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ru-RU" sz="3200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ДЕНЬ ЗНАНИЙ</a:t>
            </a:r>
            <a:endParaRPr lang="ru-RU" sz="3200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249" name="Rectangle 1"/>
          <p:cNvSpPr>
            <a:spLocks noChangeArrowheads="1"/>
          </p:cNvSpPr>
          <p:nvPr/>
        </p:nvSpPr>
        <p:spPr bwMode="auto">
          <a:xfrm>
            <a:off x="251520" y="3933056"/>
            <a:ext cx="288032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ru-RU" sz="1200" dirty="0" smtClean="0"/>
              <a:t>По доброй традиции </a:t>
            </a:r>
            <a:r>
              <a:rPr lang="ru-RU" sz="1200" dirty="0" err="1" smtClean="0"/>
              <a:t>одиннадцатиклассники</a:t>
            </a:r>
            <a:r>
              <a:rPr lang="ru-RU" sz="1200" dirty="0" smtClean="0"/>
              <a:t> посвятили в первоклассники самых юных учеников: они устроили для малышей волшебное путешествие по стране знаний, где каждый шаг сопровождался улыбкой и заботой старших товарищей. Для учеников 5-11 классов прошёл школьный марафон и победители, в соответствии со школьной традицией, получили заслуженные арбузы – символ летнего настроения и сладкой победы.</a:t>
            </a:r>
            <a:endParaRPr kumimoji="0" lang="ru-RU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 descr="C:\Users\ElenaP\Downloads\xGlDQ4QUrtijNhCj9mADDrGl1zieaC5_P9RpsrUlSJPXsmZS4ecdZ880eckJwe7uJDgrKuQ3TWH5kFcH2CzNd4jc.jpg"/>
          <p:cNvPicPr/>
          <p:nvPr/>
        </p:nvPicPr>
        <p:blipFill>
          <a:blip r:embed="rId3" cstate="print"/>
          <a:srcRect t="7539" b="5758"/>
          <a:stretch>
            <a:fillRect/>
          </a:stretch>
        </p:blipFill>
        <p:spPr bwMode="auto">
          <a:xfrm>
            <a:off x="3275856" y="3356992"/>
            <a:ext cx="5732060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9ZMYDUifbDpsQWCTmWP-P6nCp4SlDtNVH4K3AkwiE9SgTbxoUOdF6qkNYhN9ERkah7cKlO3L3G5tAc25dyq8FjS4.jpg"/>
          <p:cNvPicPr/>
          <p:nvPr/>
        </p:nvPicPr>
        <p:blipFill>
          <a:blip r:embed="rId4" cstate="print"/>
          <a:srcRect l="20722" t="18044" r="10001" b="4565"/>
          <a:stretch>
            <a:fillRect/>
          </a:stretch>
        </p:blipFill>
        <p:spPr bwMode="auto">
          <a:xfrm flipH="1">
            <a:off x="3923928" y="188640"/>
            <a:ext cx="2088233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61mWA_OqApIVdEHNbL4bC8FStt_Sz1eVRSrnIkNMteMLZt4fEFaGRpNVOVRYmQZBFjSLWenobBaHr7etTh7ZA1gq.jpg"/>
          <p:cNvPicPr/>
          <p:nvPr/>
        </p:nvPicPr>
        <p:blipFill>
          <a:blip r:embed="rId5" cstate="print"/>
          <a:srcRect l="11931" r="28194"/>
          <a:stretch>
            <a:fillRect/>
          </a:stretch>
        </p:blipFill>
        <p:spPr bwMode="auto">
          <a:xfrm>
            <a:off x="6228184" y="188640"/>
            <a:ext cx="2592288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1"/>
          <p:cNvSpPr>
            <a:spLocks noChangeArrowheads="1"/>
          </p:cNvSpPr>
          <p:nvPr/>
        </p:nvSpPr>
        <p:spPr bwMode="auto">
          <a:xfrm>
            <a:off x="4788024" y="3285565"/>
            <a:ext cx="4104456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ru-RU" sz="1400" dirty="0" smtClean="0"/>
              <a:t>       В начале сентября прошёл День здоровья в форме экскурсионных поездок, преимущественно на свежем воздухе. Большинство маршрутов были связаны с общей темой воспитательной работы – «Экология. Ответственность. Будущее». 2-е классы посетили Дзержинский краеведческий музей; 3-5 классы отправились в </a:t>
            </a:r>
            <a:r>
              <a:rPr lang="ru-RU" sz="1400" dirty="0" err="1" smtClean="0"/>
              <a:t>Приокско-Терассный</a:t>
            </a:r>
            <a:r>
              <a:rPr lang="ru-RU" sz="1400" dirty="0" smtClean="0"/>
              <a:t> заповедник; 6-7 классы побывали в Бородинском военно‑историческом музее‑заповеднике; 8 класс посетил музей‑заповедник «Коломенское»; 9-11 классы познакомились с экспозицией литературно‑мемориального музея‑заповедника А.П. Чехова.</a:t>
            </a:r>
          </a:p>
          <a:p>
            <a:pPr algn="just"/>
            <a:endParaRPr lang="ru-RU" sz="1400" dirty="0"/>
          </a:p>
        </p:txBody>
      </p:sp>
      <p:pic>
        <p:nvPicPr>
          <p:cNvPr id="5" name="Рисунок 4" descr="C:\Users\ElenaP\Downloads\-XXaRVw1YicRbvj4iAYYepNaw9ggtC0mp02R6Kg75YSE99xCkDALGv2HiOXkbRxieuigBGkwK-KYO_wypOnDY6r0.jpg"/>
          <p:cNvPicPr/>
          <p:nvPr/>
        </p:nvPicPr>
        <p:blipFill>
          <a:blip r:embed="rId2" cstate="print"/>
          <a:srcRect l="7302" t="10549"/>
          <a:stretch>
            <a:fillRect/>
          </a:stretch>
        </p:blipFill>
        <p:spPr bwMode="auto">
          <a:xfrm flipH="1">
            <a:off x="539552" y="116632"/>
            <a:ext cx="2664296" cy="34899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7bzHcD761G3YvTNH4WckZvciMwvCnqZscGV1CZhAQjSAipLSifVaaxAKt4QjLTmerCTTTfP5vYSJOgOisVjbgYST.jpg"/>
          <p:cNvPicPr/>
          <p:nvPr/>
        </p:nvPicPr>
        <p:blipFill>
          <a:blip r:embed="rId3" cstate="print"/>
          <a:srcRect l="5882" t="25620" r="1471"/>
          <a:stretch>
            <a:fillRect/>
          </a:stretch>
        </p:blipFill>
        <p:spPr bwMode="auto">
          <a:xfrm>
            <a:off x="179512" y="3789040"/>
            <a:ext cx="4536504" cy="26916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J8GUj5b7_a4ksXqUxKo4KcoscSPvt96pC3kkL5fBjGMIMHoeDJcQH3LEJgWaTJFqrQiVD-SnI0VTz7GDUrqMEhlL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88641"/>
            <a:ext cx="4824536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76056" y="332656"/>
            <a:ext cx="3096344" cy="504056"/>
          </a:xfr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rgbClr val="4D4D4D"/>
                </a:solidFill>
              </a:rPr>
              <a:t>День здоровья</a:t>
            </a:r>
            <a:endParaRPr lang="ru-RU" dirty="0">
              <a:solidFill>
                <a:srgbClr val="4D4D4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rot="16200000">
            <a:off x="-414300" y="4958916"/>
            <a:ext cx="2411760" cy="648072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rgbClr val="4D4D4D"/>
                </a:solidFill>
              </a:rPr>
              <a:t>День здоровья</a:t>
            </a:r>
            <a:endParaRPr lang="ru-RU" dirty="0">
              <a:solidFill>
                <a:srgbClr val="4D4D4D"/>
              </a:solidFill>
            </a:endParaRPr>
          </a:p>
        </p:txBody>
      </p:sp>
      <p:sp>
        <p:nvSpPr>
          <p:cNvPr id="89089" name="Rectangle 1"/>
          <p:cNvSpPr>
            <a:spLocks noChangeArrowheads="1"/>
          </p:cNvSpPr>
          <p:nvPr/>
        </p:nvSpPr>
        <p:spPr bwMode="auto">
          <a:xfrm>
            <a:off x="1043608" y="3501008"/>
            <a:ext cx="4824536" cy="3180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ru-RU" sz="1400" dirty="0" smtClean="0"/>
              <a:t>       Для воспитанников детского сада и начальной школы была организована интерактивная игра «В поисках пиратских сокровищ». В проведении игры активное участие приняли ученики 3-4 классов: они помогали вести конкурсы, сопровождать команды и объяснять задания. Маленькие участники выполняли задания, направленные на формирование бережного отношения к природе и укрепление здорового образа жизни. Кроме экскурсионной программы, в сентябре состоялись дружеские встречи по волейболу между командами учеников и учителей школы, которые стали хорошим завершением Дня здоровья и способствовали сплочению школьного сообщества.</a:t>
            </a:r>
          </a:p>
          <a:p>
            <a:pPr algn="just"/>
            <a:endParaRPr lang="ru-RU" sz="1400" dirty="0"/>
          </a:p>
        </p:txBody>
      </p:sp>
      <p:pic>
        <p:nvPicPr>
          <p:cNvPr id="4" name="Рисунок 3" descr="C:\Users\ElenaP\Downloads\GuJ_iPWtZ8AHSI94C5yF25NVopAoyRA3aKs05qbKocbjmpxUssTyj1YuJxOArAjvMb_FmvIrZHKEroqUmH8cGC1Y.jpg"/>
          <p:cNvPicPr/>
          <p:nvPr/>
        </p:nvPicPr>
        <p:blipFill>
          <a:blip r:embed="rId2" cstate="print"/>
          <a:srcRect l="12222"/>
          <a:stretch>
            <a:fillRect/>
          </a:stretch>
        </p:blipFill>
        <p:spPr bwMode="auto">
          <a:xfrm>
            <a:off x="179512" y="116632"/>
            <a:ext cx="4320480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C5aZFudKKP4z-mrlzWA_cYtqGRwtiqyh5qmjg-1Hvc7ya2Ae-NQP7mN4qCCy52e-lNDYJZEUNqlblt4z_zKE3Pun.jpg"/>
          <p:cNvPicPr/>
          <p:nvPr/>
        </p:nvPicPr>
        <p:blipFill>
          <a:blip r:embed="rId3" cstate="print"/>
          <a:srcRect t="18257" r="17420"/>
          <a:stretch>
            <a:fillRect/>
          </a:stretch>
        </p:blipFill>
        <p:spPr bwMode="auto">
          <a:xfrm>
            <a:off x="4716016" y="116632"/>
            <a:ext cx="3549172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QhWPCQ2C2hXdZgRFjHuGpAzy461Kda6jJKDB8D9Hcj8sr5dVONCaH0Ipx5h9WfZnzfbUqfo8eSYP4V_ZMn0F_8M9 (1).jpg"/>
          <p:cNvPicPr/>
          <p:nvPr/>
        </p:nvPicPr>
        <p:blipFill>
          <a:blip r:embed="rId4" cstate="print"/>
          <a:srcRect t="16858" r="30494" b="6897"/>
          <a:stretch>
            <a:fillRect/>
          </a:stretch>
        </p:blipFill>
        <p:spPr bwMode="auto">
          <a:xfrm>
            <a:off x="6084168" y="2708920"/>
            <a:ext cx="2448272" cy="37960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5652120" y="188640"/>
            <a:ext cx="3024336" cy="1296144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ru-RU" sz="3200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Алло, мы ищем таланты</a:t>
            </a:r>
            <a:endParaRPr lang="ru-RU" sz="3200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7761" name="Rectangle 1"/>
          <p:cNvSpPr>
            <a:spLocks noChangeArrowheads="1"/>
          </p:cNvSpPr>
          <p:nvPr/>
        </p:nvSpPr>
        <p:spPr bwMode="auto">
          <a:xfrm>
            <a:off x="5292080" y="1916832"/>
            <a:ext cx="349188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 начале сентября воспитанники детского сада и ученики начальной школы раскрывали свои творческие способности в рамках открытого мероприятия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Алло, мы ищем таланты!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Праздник творчества, вдохновения и смелых открытий принес бурю положительных эмоций не только самим участникам, но и зрителям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Рисунок 3" descr="C:\Users\ElenaP\Downloads\qTVJxbMAV_HmX6rBR-gX3F37iYLt_8hhIRlPtK17fwPQncre2RgAVTOIfxFwrBc_M5AotdzD0ihisNUcfnZyHuaD.jpg"/>
          <p:cNvPicPr/>
          <p:nvPr/>
        </p:nvPicPr>
        <p:blipFill>
          <a:blip r:embed="rId2" cstate="print"/>
          <a:srcRect l="28152" t="20513" r="11583"/>
          <a:stretch>
            <a:fillRect/>
          </a:stretch>
        </p:blipFill>
        <p:spPr bwMode="auto">
          <a:xfrm flipH="1">
            <a:off x="179512" y="188641"/>
            <a:ext cx="1800200" cy="33123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vANL4K137lIkpkDTggH_2pW4OIAI2noUAu4-kk_WvtuDP5A7b1U2vQ1XKpbZJet6Co8MnlkDWFMM9v3gGFDCjD6L.jpg"/>
          <p:cNvPicPr/>
          <p:nvPr/>
        </p:nvPicPr>
        <p:blipFill>
          <a:blip r:embed="rId3" cstate="print"/>
          <a:srcRect l="11492" t="4194" r="31608" b="20322"/>
          <a:stretch>
            <a:fillRect/>
          </a:stretch>
        </p:blipFill>
        <p:spPr bwMode="auto">
          <a:xfrm>
            <a:off x="467544" y="3140968"/>
            <a:ext cx="3622049" cy="3193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yeQFsV07KYLE1lp_7yWyDWZZKhzHaVp2c5Jc_dFK6pjcvWQfZR4J3sKbKcUxlxkb1nfklKxG08dPDTgGADoetC4m.jpg"/>
          <p:cNvPicPr/>
          <p:nvPr/>
        </p:nvPicPr>
        <p:blipFill>
          <a:blip r:embed="rId4" cstate="print"/>
          <a:srcRect l="8574" t="26280" r="6162" b="6052"/>
          <a:stretch>
            <a:fillRect/>
          </a:stretch>
        </p:blipFill>
        <p:spPr bwMode="auto">
          <a:xfrm>
            <a:off x="4211960" y="3717032"/>
            <a:ext cx="4464496" cy="25619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TEEi8pqAF1-vBZHWroK7OHnu8BAy32v3Js6-vwsugwDtQIVIgD6nDji7sZew-pSeLjhIQxsBEfFLIBEHu-f4bYdK.jpg"/>
          <p:cNvPicPr/>
          <p:nvPr/>
        </p:nvPicPr>
        <p:blipFill>
          <a:blip r:embed="rId5" cstate="print"/>
          <a:srcRect t="13530" b="10118"/>
          <a:stretch>
            <a:fillRect/>
          </a:stretch>
        </p:blipFill>
        <p:spPr bwMode="auto">
          <a:xfrm>
            <a:off x="2339752" y="404664"/>
            <a:ext cx="2664296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7" name="AutoShape 5" descr="https://apf.mail.ru/cgi-bin/readmsg?id=16232363021242985539;0;3&amp;exif=1&amp;full=1&amp;x-email=le-an-a%40mail.ru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5058" name="AutoShape 2" descr="blob:https://web.whatsapp.com/f0b61c74-93f0-46cd-a4c8-46c7dfb9118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5062" name="AutoShape 6" descr="blob:https://web.whatsapp.com/a1dd315b-4eca-4c83-abb9-3d175c51ec5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0177" name="Rectangle 1"/>
          <p:cNvSpPr>
            <a:spLocks noChangeArrowheads="1"/>
          </p:cNvSpPr>
          <p:nvPr/>
        </p:nvSpPr>
        <p:spPr bwMode="auto">
          <a:xfrm>
            <a:off x="5759624" y="96307"/>
            <a:ext cx="3276872" cy="360098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ru-RU" sz="1200" dirty="0" smtClean="0"/>
              <a:t>День учителя в «Школе радости» отметили 3 октября с особым трепетом и благодарностью. В этот осенний день школьный дом наполнился светом уважения и тёплыми улыбками: каждый уголок, от уютных коридоров до сцены актового зала, стал местом, где звучали слова признательности в адрес тех, кто ежедневно вдохновляет, учит и поддерживает. Главным подарком для педагогов стал концерт, подготовленный старшеклассниками – учениками 11-го класса. Молодые организаторы постарались на славу: программа получилась продуманной и тёплой, в ней чередовались трогательные стихотворения, задушевные песни и весёлые сценки, которые вызвали искренние аплодисменты и улыбки</a:t>
            </a:r>
            <a:endParaRPr lang="ru-RU" sz="1200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915816" y="2564904"/>
            <a:ext cx="3272607" cy="648072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ru-RU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ru-RU" sz="4400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День учителя</a:t>
            </a:r>
            <a:endParaRPr lang="ru-RU" sz="4400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8" name="Рисунок 7" descr="C:\Users\ElenaP\Downloads\tmeSR6NGJfE-RTebRa-zvW_8q11764igJgzE-t3IMwp9oP-L5Fn82TscaSm-cWPgoCqLxKQFtmK26FyQAem2v1b-.jpg"/>
          <p:cNvPicPr/>
          <p:nvPr/>
        </p:nvPicPr>
        <p:blipFill>
          <a:blip r:embed="rId2" cstate="print"/>
          <a:srcRect r="1631"/>
          <a:stretch>
            <a:fillRect/>
          </a:stretch>
        </p:blipFill>
        <p:spPr bwMode="auto">
          <a:xfrm>
            <a:off x="107504" y="116632"/>
            <a:ext cx="5544616" cy="37567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weBPG8x1_rWTsG7ECuMIfWOzaZgCFzA5Cp9vklOcXprBepAQjVDb6ajCB-XRdp0lDGMq5L2Rfa_WxCpSsglg531E.jpg"/>
          <p:cNvPicPr/>
          <p:nvPr/>
        </p:nvPicPr>
        <p:blipFill>
          <a:blip r:embed="rId3" cstate="print"/>
          <a:srcRect t="4162" b="13103"/>
          <a:stretch>
            <a:fillRect/>
          </a:stretch>
        </p:blipFill>
        <p:spPr bwMode="auto">
          <a:xfrm>
            <a:off x="3203848" y="3717032"/>
            <a:ext cx="5653815" cy="28631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qUSvYkrXAsnkDpCjtmr3XzqKRL5VCLnC5-Zi6w8FtF7PT6ZXBKD5bYC_1tzbxv_SomrJ3OFIqiHd-5_qEINzQeY6.jpg"/>
          <p:cNvPicPr/>
          <p:nvPr/>
        </p:nvPicPr>
        <p:blipFill>
          <a:blip r:embed="rId4" cstate="print"/>
          <a:srcRect r="38617" b="24253"/>
          <a:stretch>
            <a:fillRect/>
          </a:stretch>
        </p:blipFill>
        <p:spPr bwMode="auto">
          <a:xfrm>
            <a:off x="251520" y="4077072"/>
            <a:ext cx="2533081" cy="20882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592237"/>
          </a:xfrm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ru-RU" i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День рождения школы. Нам 31 год</a:t>
            </a:r>
            <a:endParaRPr lang="ru-RU" i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9153" name="Rectangle 1"/>
          <p:cNvSpPr>
            <a:spLocks noChangeArrowheads="1"/>
          </p:cNvSpPr>
          <p:nvPr/>
        </p:nvSpPr>
        <p:spPr bwMode="auto">
          <a:xfrm>
            <a:off x="1835696" y="940078"/>
            <a:ext cx="7128792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ru-RU" sz="1200" dirty="0" smtClean="0"/>
              <a:t>19 октября «Школе радости» исполнилось 32 года – праздник, который объединил всех учеников и сотрудников школы. В этот день коридоры и холл превратились в живую галерею поздравлений: ученики 1-11 классов подготовили открытки «С днём рождения, любимая школа!», вложив в них детские рисунки, тёплые слова и искренние пожелания. Каждая открытка была особенной: в них вспыхивали яркие краски, нежные карандашные наброски школьных уголков и веселые зарисовки уроков и перемен. Маленькие первоклашки писали простые, но трогательные поздравления, старшие ребята добавляли шутливые пожелания и тёплые воспоминания о совместных проектах и праздниках. Все эти работы украсили холл, создавая атмосферу праздника и домашнего тепла. Праздничная экспозиция стала местом остановки для учеников, родителей и гостей: подолгу рассматривали открытки, искали знакомые подписи и делились впечатлениями.</a:t>
            </a:r>
          </a:p>
          <a:p>
            <a:r>
              <a:rPr lang="ru-RU" sz="1200" dirty="0" smtClean="0"/>
              <a:t> </a:t>
            </a:r>
          </a:p>
          <a:p>
            <a:pPr algn="just"/>
            <a:endParaRPr lang="ru-RU" sz="1200" dirty="0"/>
          </a:p>
        </p:txBody>
      </p:sp>
      <p:pic>
        <p:nvPicPr>
          <p:cNvPr id="5" name="Рисунок 4" descr="C:\Users\ElenaP\Downloads\ccff1efc-b0ce-4791-9517-16e238a1b84c.jpg"/>
          <p:cNvPicPr/>
          <p:nvPr/>
        </p:nvPicPr>
        <p:blipFill>
          <a:blip r:embed="rId2" cstate="print"/>
          <a:srcRect t="9130" b="17827"/>
          <a:stretch>
            <a:fillRect/>
          </a:stretch>
        </p:blipFill>
        <p:spPr bwMode="auto">
          <a:xfrm>
            <a:off x="1619672" y="3068960"/>
            <a:ext cx="5832648" cy="34563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6" descr="ÐÐ°ÑÑÐ¸Ð½ÐºÐ¸ Ð¿Ð¾ Ð·Ð°Ð¿ÑÐ¾ÑÑ ÐºÐ°ÑÑÐ¸Ð½ÐºÐ° ÑÐ¾Ð»Ð½ÑÐµ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1991519" cy="1823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 rot="16200000">
            <a:off x="-2822512" y="3118656"/>
            <a:ext cx="6580112" cy="57606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Зоопарки России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1475656" y="332656"/>
            <a:ext cx="705678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ru-RU" sz="1600" b="1" dirty="0" smtClean="0"/>
              <a:t>Общешкольные мероприятия по теме воспитательной работы «Экология. Ответственность. Будущее»</a:t>
            </a:r>
            <a:endParaRPr lang="ru-RU" sz="1600" dirty="0"/>
          </a:p>
        </p:txBody>
      </p:sp>
      <p:pic>
        <p:nvPicPr>
          <p:cNvPr id="11" name="Рисунок 10" descr="C:\Users\ElenaP\AppData\Local\Temp\Rar$DIa0.285\IMG_0583.JPG"/>
          <p:cNvPicPr/>
          <p:nvPr/>
        </p:nvPicPr>
        <p:blipFill>
          <a:blip r:embed="rId2" cstate="print"/>
          <a:srcRect l="43954"/>
          <a:stretch>
            <a:fillRect/>
          </a:stretch>
        </p:blipFill>
        <p:spPr bwMode="auto">
          <a:xfrm>
            <a:off x="899592" y="908720"/>
            <a:ext cx="1728192" cy="20162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Рисунок 11" descr="C:\Users\ElenaP\AppData\Local\Temp\Rar$DIa0.052\IMG_0590.JPG"/>
          <p:cNvPicPr/>
          <p:nvPr/>
        </p:nvPicPr>
        <p:blipFill>
          <a:blip r:embed="rId3" cstate="print"/>
          <a:srcRect l="21624" t="33178" r="10264" b="8858"/>
          <a:stretch>
            <a:fillRect/>
          </a:stretch>
        </p:blipFill>
        <p:spPr bwMode="auto">
          <a:xfrm>
            <a:off x="2843808" y="908720"/>
            <a:ext cx="2969810" cy="16923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Рисунок 12" descr="C:\Users\ElenaP\AppData\Local\Temp\Rar$DIa0.707\IMG_0606.JPG"/>
          <p:cNvPicPr/>
          <p:nvPr/>
        </p:nvPicPr>
        <p:blipFill>
          <a:blip r:embed="rId4" cstate="print"/>
          <a:srcRect l="34132" r="6070"/>
          <a:stretch>
            <a:fillRect/>
          </a:stretch>
        </p:blipFill>
        <p:spPr bwMode="auto">
          <a:xfrm>
            <a:off x="5940152" y="908720"/>
            <a:ext cx="2773030" cy="28491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Рисунок 13" descr="C:\Users\ElenaP\AppData\Local\Temp\Rar$DIa0.643\IMG_0596.JPG"/>
          <p:cNvPicPr/>
          <p:nvPr/>
        </p:nvPicPr>
        <p:blipFill>
          <a:blip r:embed="rId5" cstate="print"/>
          <a:srcRect l="15771" t="7894" r="38751"/>
          <a:stretch>
            <a:fillRect/>
          </a:stretch>
        </p:blipFill>
        <p:spPr bwMode="auto">
          <a:xfrm>
            <a:off x="899592" y="2996952"/>
            <a:ext cx="1800200" cy="25205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Рисунок 14" descr="C:\Users\ElenaP\AppData\Local\Temp\Rar$DIa0.589\IMG_0666.JPG"/>
          <p:cNvPicPr/>
          <p:nvPr/>
        </p:nvPicPr>
        <p:blipFill>
          <a:blip r:embed="rId6" cstate="print"/>
          <a:srcRect l="6756" t="7977" r="18330" b="5698"/>
          <a:stretch>
            <a:fillRect/>
          </a:stretch>
        </p:blipFill>
        <p:spPr bwMode="auto">
          <a:xfrm>
            <a:off x="2771800" y="2780928"/>
            <a:ext cx="2952328" cy="2160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Рисунок 15" descr="C:\Users\ElenaP\AppData\Local\Temp\Rar$DIa0.367\IMG_0600.JPG"/>
          <p:cNvPicPr/>
          <p:nvPr/>
        </p:nvPicPr>
        <p:blipFill>
          <a:blip r:embed="rId7" cstate="print"/>
          <a:srcRect l="42577" r="8598" b="2409"/>
          <a:stretch>
            <a:fillRect/>
          </a:stretch>
        </p:blipFill>
        <p:spPr bwMode="auto">
          <a:xfrm>
            <a:off x="6372200" y="3140968"/>
            <a:ext cx="1944216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4277" name="Rectangle 5"/>
          <p:cNvSpPr>
            <a:spLocks noChangeArrowheads="1"/>
          </p:cNvSpPr>
          <p:nvPr/>
        </p:nvSpPr>
        <p:spPr bwMode="auto">
          <a:xfrm>
            <a:off x="755576" y="5257562"/>
            <a:ext cx="8208912" cy="144655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 рамках общешкольной темы воспитательной работы, посвящённой охране окружающей среды и экологическому воспитанию, в I полугодии состоялось познавательное мероприятие </a:t>
            </a:r>
            <a:r>
              <a:rPr kumimoji="0" lang="ru-RU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Зоопарки России</a:t>
            </a:r>
            <a:r>
              <a:rPr kumimoji="0" lang="ru-RU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приуроченное к Международному дню защиты животных. Каждый класс подготовил интересный и содержательный материал об одном из российских зоопарков и представил его на сцене: презентации сопровождались фотографиями, рисунками и краткими рассказами о редких видах, программе сохранения животных и особенностях ухода. Выступления вызвали живой интерес у зрителей, способствовали формированию бережного отношения к животным и природе и раскрыли разнообразие российских зоопарков 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от крупных научно‑исследовательских центров до маленьких питомников 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и показали, какую важную роль они играют в сохранении редких видов и экологическом просвещении.</a:t>
            </a:r>
            <a:endParaRPr kumimoji="0" lang="ru-RU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 rot="16200000">
            <a:off x="-2570484" y="2866628"/>
            <a:ext cx="6580112" cy="108012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Мои домашние питомцы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1475656" y="332656"/>
            <a:ext cx="705678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ru-RU" sz="1600" b="1" dirty="0" smtClean="0"/>
              <a:t>Общешкольные мероприятия по теме воспитательной работы «Экология. Ответственность. Будущее»</a:t>
            </a:r>
            <a:endParaRPr lang="ru-RU" sz="1600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331640" y="5373216"/>
            <a:ext cx="7596336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Ко Дню защиты домашних животных в школе была организована общешкольная фотовыставка 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Мои домашние питомцы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Ученики и воспитанники принесли фотографии своих любимцев, сопроводив их теплыми подписями и маленькими историями о характере и привычках животных. Выставка стала тёплой и радостной частью школьной жизни: дети с удовольствием рассказывали друг другу о своих питомцах, делились советами по уходу и обсуждали важность ответственного отношения к домашним животным.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8130" name="Picture 2" descr="C:\Users\ElenaP\Downloads\-5258005311908420640_121.jpg"/>
          <p:cNvPicPr>
            <a:picLocks noChangeAspect="1" noChangeArrowheads="1"/>
          </p:cNvPicPr>
          <p:nvPr/>
        </p:nvPicPr>
        <p:blipFill>
          <a:blip r:embed="rId2" cstate="print"/>
          <a:srcRect t="7813"/>
          <a:stretch>
            <a:fillRect/>
          </a:stretch>
        </p:blipFill>
        <p:spPr bwMode="auto">
          <a:xfrm>
            <a:off x="1835696" y="980728"/>
            <a:ext cx="6144683" cy="42484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5652120" y="1052736"/>
            <a:ext cx="3275856" cy="249299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ru-RU" sz="1200" dirty="0" smtClean="0"/>
              <a:t>Учебный экскурсионный сезон в «Школе радости» открылся яркими поездками, которые подарили ребятам новые впечатления и расширили их представления о родной стране. Ученики 9 класса дали старт сезону, отправившись в Санкт‑Петербург – город музеев, дворцов и легенд. Программа поездки включала знакомство с историческими памятниками, посещение музеев и прогулки по набережным, где школьники смогли почувствовать атмосферу культурной столицы.</a:t>
            </a:r>
            <a:endParaRPr kumimoji="0" lang="ru-RU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2226" name="Picture 2" descr="C:\Users\ElenaP\Downloads\fLfU-Aaoy8_gd5utRrQG16bwe_IV1R4UGCqhIMOefnbkVXPGPFGQqR72y5hSHxjgkpAxi27GzNQbL5IsEKJxjfr3.jpg"/>
          <p:cNvPicPr>
            <a:picLocks noChangeAspect="1" noChangeArrowheads="1"/>
          </p:cNvPicPr>
          <p:nvPr/>
        </p:nvPicPr>
        <p:blipFill>
          <a:blip r:embed="rId2" cstate="print"/>
          <a:srcRect l="13986" r="6094"/>
          <a:stretch>
            <a:fillRect/>
          </a:stretch>
        </p:blipFill>
        <p:spPr bwMode="auto">
          <a:xfrm>
            <a:off x="5796136" y="3789040"/>
            <a:ext cx="2880320" cy="2403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2gIuvfispRQ3eLKRamtKM4_5LLFtsVMViz4i6IN-m0c6ZK8p3OfL-xArzUgoPBF8tjFbcGPA7SrDh7H58ne5sv3m.jpg"/>
          <p:cNvPicPr/>
          <p:nvPr/>
        </p:nvPicPr>
        <p:blipFill>
          <a:blip r:embed="rId3" cstate="print"/>
          <a:srcRect l="9895" t="23062" r="4370"/>
          <a:stretch>
            <a:fillRect/>
          </a:stretch>
        </p:blipFill>
        <p:spPr bwMode="auto">
          <a:xfrm>
            <a:off x="251520" y="3284984"/>
            <a:ext cx="5177096" cy="31003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BVu9hIQvSAzDyzJcvKU1H3JDDuIl4QZLrlA7-9OFFzXNxZMJvS76ZzIxSRb4czVtfgnJHbwb51m3m2PMuupzZ0xb.jpg"/>
          <p:cNvPicPr/>
          <p:nvPr/>
        </p:nvPicPr>
        <p:blipFill>
          <a:blip r:embed="rId4" cstate="print"/>
          <a:srcRect t="24384"/>
          <a:stretch>
            <a:fillRect/>
          </a:stretch>
        </p:blipFill>
        <p:spPr bwMode="auto">
          <a:xfrm>
            <a:off x="683568" y="908720"/>
            <a:ext cx="4320480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51520" y="3068960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/>
              <a:t>Ученики 3, 5 классов посетили Гжель, где познакомились с удивительным миром традиционной русской керамики, наблюдали за процессом изготовления глиняных изделий и сами попробовали себя в творчестве. </a:t>
            </a:r>
            <a:endParaRPr lang="ru-RU" dirty="0"/>
          </a:p>
        </p:txBody>
      </p:sp>
      <p:pic>
        <p:nvPicPr>
          <p:cNvPr id="6" name="Рисунок 5" descr="C:\Users\ElenaP\Downloads\-5262711127186020834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3610423" cy="20308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2711127186020832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005064"/>
            <a:ext cx="3816424" cy="26588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2711127186020835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077072"/>
            <a:ext cx="4386325" cy="2624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-5262711127186020831_12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980728"/>
            <a:ext cx="3528392" cy="20162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3347864" y="980728"/>
            <a:ext cx="5076056" cy="120032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Ученики 7-8 классов посетили усадьбу Середниково –родовое гнездо Столыпиных –Лермонтовых, место, где будущий поэт провел свои юношеские годы</a:t>
            </a:r>
            <a:endParaRPr lang="ru-RU" dirty="0"/>
          </a:p>
        </p:txBody>
      </p:sp>
      <p:pic>
        <p:nvPicPr>
          <p:cNvPr id="6" name="Рисунок 5" descr="C:\Users\ElenaP\Downloads\-5262697439125248244_121 (1).jpg"/>
          <p:cNvPicPr/>
          <p:nvPr/>
        </p:nvPicPr>
        <p:blipFill>
          <a:blip r:embed="rId2" cstate="print"/>
          <a:srcRect l="11086" t="13517" r="7665" b="31363"/>
          <a:stretch>
            <a:fillRect/>
          </a:stretch>
        </p:blipFill>
        <p:spPr bwMode="auto">
          <a:xfrm>
            <a:off x="5292080" y="2996952"/>
            <a:ext cx="3678865" cy="33386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2697439125248256_121.jpg"/>
          <p:cNvPicPr/>
          <p:nvPr/>
        </p:nvPicPr>
        <p:blipFill>
          <a:blip r:embed="rId3" cstate="print"/>
          <a:srcRect l="23676" t="13774" r="14496" b="3580"/>
          <a:stretch>
            <a:fillRect/>
          </a:stretch>
        </p:blipFill>
        <p:spPr bwMode="auto">
          <a:xfrm>
            <a:off x="251520" y="620688"/>
            <a:ext cx="2587994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2697439125248250_121.jpg"/>
          <p:cNvPicPr/>
          <p:nvPr/>
        </p:nvPicPr>
        <p:blipFill>
          <a:blip r:embed="rId4" cstate="print"/>
          <a:srcRect l="6339" r="4919"/>
          <a:stretch>
            <a:fillRect/>
          </a:stretch>
        </p:blipFill>
        <p:spPr bwMode="auto">
          <a:xfrm>
            <a:off x="2915816" y="2996952"/>
            <a:ext cx="2304256" cy="33903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-5262697439125248253_12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356992"/>
            <a:ext cx="2376265" cy="30840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Прямоугольник 6"/>
          <p:cNvSpPr/>
          <p:nvPr/>
        </p:nvSpPr>
        <p:spPr>
          <a:xfrm>
            <a:off x="2195736" y="116632"/>
            <a:ext cx="6840760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3059832" y="2276872"/>
            <a:ext cx="27180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/>
              <a:t>Третьяковская галерея</a:t>
            </a:r>
          </a:p>
          <a:p>
            <a:r>
              <a:rPr lang="ru-RU" dirty="0" smtClean="0"/>
              <a:t>6 класс</a:t>
            </a:r>
            <a:endParaRPr lang="ru-RU" dirty="0"/>
          </a:p>
        </p:txBody>
      </p:sp>
      <p:pic>
        <p:nvPicPr>
          <p:cNvPr id="6" name="Рисунок 5" descr="C:\Users\ElenaP\Downloads\-5260560619881044675_121.jpg"/>
          <p:cNvPicPr/>
          <p:nvPr/>
        </p:nvPicPr>
        <p:blipFill>
          <a:blip r:embed="rId2" cstate="print"/>
          <a:srcRect l="1973" r="3316"/>
          <a:stretch>
            <a:fillRect/>
          </a:stretch>
        </p:blipFill>
        <p:spPr bwMode="auto">
          <a:xfrm>
            <a:off x="2699792" y="3284984"/>
            <a:ext cx="3456384" cy="24659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0560619881044673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340768"/>
            <a:ext cx="2683246" cy="36724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0560619881044674_121.jpg"/>
          <p:cNvPicPr/>
          <p:nvPr/>
        </p:nvPicPr>
        <p:blipFill>
          <a:blip r:embed="rId4" cstate="print"/>
          <a:srcRect b="2428"/>
          <a:stretch>
            <a:fillRect/>
          </a:stretch>
        </p:blipFill>
        <p:spPr bwMode="auto">
          <a:xfrm>
            <a:off x="179512" y="1340768"/>
            <a:ext cx="2448271" cy="38164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539552" y="980728"/>
            <a:ext cx="1637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/>
              <a:t>СКОЛКОВО </a:t>
            </a:r>
          </a:p>
          <a:p>
            <a:r>
              <a:rPr lang="ru-RU" dirty="0" smtClean="0"/>
              <a:t>6 класс</a:t>
            </a:r>
            <a:endParaRPr lang="ru-RU" dirty="0"/>
          </a:p>
        </p:txBody>
      </p:sp>
      <p:pic>
        <p:nvPicPr>
          <p:cNvPr id="6" name="Рисунок 5" descr="C:\Users\ElenaP\Downloads\-5260560619881044684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581128"/>
            <a:ext cx="2736304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0560619881044690_121.jpg"/>
          <p:cNvPicPr/>
          <p:nvPr/>
        </p:nvPicPr>
        <p:blipFill>
          <a:blip r:embed="rId3" cstate="print"/>
          <a:srcRect l="13934" r="30328"/>
          <a:stretch>
            <a:fillRect/>
          </a:stretch>
        </p:blipFill>
        <p:spPr bwMode="auto">
          <a:xfrm>
            <a:off x="323528" y="1772816"/>
            <a:ext cx="3240360" cy="44677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0560619881044685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052736"/>
            <a:ext cx="2520280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-5260560619881044688_12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1052736"/>
            <a:ext cx="2585853" cy="33843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51520" y="980728"/>
            <a:ext cx="1853952" cy="646331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ru-RU" dirty="0" smtClean="0"/>
              <a:t>БОРОДИНО</a:t>
            </a:r>
          </a:p>
          <a:p>
            <a:r>
              <a:rPr lang="ru-RU" dirty="0" smtClean="0"/>
              <a:t>6 класс</a:t>
            </a:r>
            <a:endParaRPr lang="ru-RU" dirty="0"/>
          </a:p>
        </p:txBody>
      </p:sp>
      <p:pic>
        <p:nvPicPr>
          <p:cNvPr id="8" name="Рисунок 7" descr="C:\Users\ElenaP\Downloads\-5260560619881044678_121.jpg"/>
          <p:cNvPicPr/>
          <p:nvPr/>
        </p:nvPicPr>
        <p:blipFill>
          <a:blip r:embed="rId2" cstate="print"/>
          <a:srcRect t="7379" b="9160"/>
          <a:stretch>
            <a:fillRect/>
          </a:stretch>
        </p:blipFill>
        <p:spPr bwMode="auto">
          <a:xfrm>
            <a:off x="3347864" y="3212976"/>
            <a:ext cx="5579228" cy="34874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-5260560619881044682_121.jpg"/>
          <p:cNvPicPr/>
          <p:nvPr/>
        </p:nvPicPr>
        <p:blipFill>
          <a:blip r:embed="rId3" cstate="print"/>
          <a:srcRect l="4184" t="11037" r="10040" b="4968"/>
          <a:stretch>
            <a:fillRect/>
          </a:stretch>
        </p:blipFill>
        <p:spPr bwMode="auto">
          <a:xfrm>
            <a:off x="251520" y="1628800"/>
            <a:ext cx="5904656" cy="26703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611560" y="98072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dirty="0" smtClean="0"/>
              <a:t>Шестиклассники отправились в Звенигород – в город с богатой историей и архитектурой, где экскурсия дала повод для разговоров о прошлом нашей земли. </a:t>
            </a:r>
            <a:endParaRPr lang="ru-RU" dirty="0"/>
          </a:p>
        </p:txBody>
      </p:sp>
      <p:pic>
        <p:nvPicPr>
          <p:cNvPr id="6" name="Рисунок 5" descr="C:\Users\ElenaP\Downloads\-5260560619881044625_121.jpg"/>
          <p:cNvPicPr/>
          <p:nvPr/>
        </p:nvPicPr>
        <p:blipFill>
          <a:blip r:embed="rId2" cstate="print"/>
          <a:srcRect l="13852" r="6157"/>
          <a:stretch>
            <a:fillRect/>
          </a:stretch>
        </p:blipFill>
        <p:spPr bwMode="auto">
          <a:xfrm>
            <a:off x="6372200" y="764704"/>
            <a:ext cx="2575294" cy="24135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0560619881044639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212976"/>
            <a:ext cx="2561030" cy="34990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0560619881044634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636912"/>
            <a:ext cx="2808312" cy="36781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-5260560619881044632_121.jpg"/>
          <p:cNvPicPr/>
          <p:nvPr/>
        </p:nvPicPr>
        <p:blipFill>
          <a:blip r:embed="rId5" cstate="print"/>
          <a:srcRect t="7232"/>
          <a:stretch>
            <a:fillRect/>
          </a:stretch>
        </p:blipFill>
        <p:spPr bwMode="auto">
          <a:xfrm flipH="1">
            <a:off x="179512" y="2564904"/>
            <a:ext cx="2986028" cy="36945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179512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99329" name="Rectangle 1"/>
          <p:cNvSpPr>
            <a:spLocks noChangeArrowheads="1"/>
          </p:cNvSpPr>
          <p:nvPr/>
        </p:nvSpPr>
        <p:spPr bwMode="auto">
          <a:xfrm>
            <a:off x="251520" y="908720"/>
            <a:ext cx="8712968" cy="1015663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С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таршеклассники (9-11 классы) побывали в Константиново и Рязани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поездка стала важным этапом в изучении литературы и краеведения. Каждая экскурсия сочетала научно‑познавательные элементы и живые впечатления: музейные экспозиции, экскурсионные рассказы, творческие мастерские и прогулки на свежем воздухе. Эти выезды не только обогатили школьную программу, но и способствовали сплочению классов и формированию ценностного отношения к истории и культуре родного края.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Рисунок 4" descr="C:\Users\ElenaP\Downloads\lfZTqUFOswmzAiuKfdX9x_PoamjqAPKQYtHoNCCZlMJH731dxf_RySOoMi6slNSD5WNcrRIzoKXMsYs_fvzeMdq4.jpg"/>
          <p:cNvPicPr/>
          <p:nvPr/>
        </p:nvPicPr>
        <p:blipFill>
          <a:blip r:embed="rId2" cstate="print"/>
          <a:srcRect t="24460" b="6746"/>
          <a:stretch>
            <a:fillRect/>
          </a:stretch>
        </p:blipFill>
        <p:spPr bwMode="auto">
          <a:xfrm>
            <a:off x="4427984" y="1916832"/>
            <a:ext cx="4365022" cy="47525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8FFHqNIpW0cQsAjErkBOMlvH5mZA_nCfLjMjobLdAF0HYJjp65mpimjc_lTZGT2W0ZRtECX45umcTgW-YtE3Fizg.jpg"/>
          <p:cNvPicPr/>
          <p:nvPr/>
        </p:nvPicPr>
        <p:blipFill>
          <a:blip r:embed="rId3" cstate="print"/>
          <a:srcRect l="10617" r="4465"/>
          <a:stretch>
            <a:fillRect/>
          </a:stretch>
        </p:blipFill>
        <p:spPr bwMode="auto">
          <a:xfrm>
            <a:off x="539552" y="4149080"/>
            <a:ext cx="3168352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rfAHHUP3rCXf5iUJ6G6DtGobhYs39YXdxIL7s0mctUuvo54juYZf1as_Ix4R3FbzNlx4bY95QJten7zVqxSFAQZF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988840"/>
            <a:ext cx="3601821" cy="21615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Прямоугольник 9"/>
          <p:cNvSpPr/>
          <p:nvPr/>
        </p:nvSpPr>
        <p:spPr>
          <a:xfrm>
            <a:off x="107504" y="116632"/>
            <a:ext cx="51125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i="1" dirty="0" smtClean="0">
                <a:solidFill>
                  <a:schemeClr val="tx1"/>
                </a:solidFill>
              </a:rPr>
              <a:t>Неделя точных и естественных наук</a:t>
            </a:r>
            <a:endParaRPr lang="ru-RU" b="1" i="1" dirty="0">
              <a:solidFill>
                <a:schemeClr val="tx1"/>
              </a:solidFill>
            </a:endParaRPr>
          </a:p>
        </p:txBody>
      </p:sp>
      <p:sp>
        <p:nvSpPr>
          <p:cNvPr id="41985" name="Rectangle 1"/>
          <p:cNvSpPr>
            <a:spLocks noChangeArrowheads="1"/>
          </p:cNvSpPr>
          <p:nvPr/>
        </p:nvSpPr>
        <p:spPr bwMode="auto">
          <a:xfrm flipH="1">
            <a:off x="0" y="4725144"/>
            <a:ext cx="5220072" cy="1954381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ru-RU" sz="1100" dirty="0" smtClean="0"/>
              <a:t>Неделя точных и естественных наук в ноябре стала в «Школе радости» настоящим праздником любознательности и творчества. В течение нескольких дней ребята соревновались в математике, информатике, физике, химии и биологии, принимая участие в конкурсах, викторинах и практических испытаниях, которые развивали логику, аналитическое мышление и умение работать в команде. Каждый день приносил новые открытия: школьники решали интеллектуальные задачи, демонстрировали навыки программирования, участвовали в лабораторных мини‑экспериментах. Мероприятия были продуманы так, чтобы сочетать теорию с практикой и показать, как точные и естественные науки помогают понимать окружающий мир.</a:t>
            </a:r>
            <a:endParaRPr kumimoji="0" lang="ru-RU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9634" name="Picture 2" descr="C:\Users\ElenaP\Desktop\Самообследование\Самообследование 2026 на конец 2025\Неделя математки\d26cef10-a103-4ed1-96e0-3265eb1ea1c4.jpg"/>
          <p:cNvPicPr>
            <a:picLocks noChangeAspect="1" noChangeArrowheads="1"/>
          </p:cNvPicPr>
          <p:nvPr/>
        </p:nvPicPr>
        <p:blipFill>
          <a:blip r:embed="rId2" cstate="print"/>
          <a:srcRect t="23077" b="10256"/>
          <a:stretch>
            <a:fillRect/>
          </a:stretch>
        </p:blipFill>
        <p:spPr bwMode="auto">
          <a:xfrm>
            <a:off x="2699792" y="2852936"/>
            <a:ext cx="2106234" cy="1872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Рисунок 10" descr="C:\Users\ElenaP\Desktop\Самообследование\Самообследование 2026 на конец 2025\Неделя математки\d6e948a7-cf50-4873-a594-728ded083ba3.jpg"/>
          <p:cNvPicPr/>
          <p:nvPr/>
        </p:nvPicPr>
        <p:blipFill>
          <a:blip r:embed="rId3" cstate="print"/>
          <a:srcRect l="48820" t="21296" r="12993" b="14306"/>
          <a:stretch>
            <a:fillRect/>
          </a:stretch>
        </p:blipFill>
        <p:spPr bwMode="auto">
          <a:xfrm>
            <a:off x="3131840" y="620688"/>
            <a:ext cx="1717382" cy="2160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Рисунок 11" descr="C:\Users\ElenaP\Desktop\Самообследование\Самообследование 2026 на конец 2025\Неделя математки\cf7c6f75-9308-4731-b645-899613059313.jpg"/>
          <p:cNvPicPr/>
          <p:nvPr/>
        </p:nvPicPr>
        <p:blipFill>
          <a:blip r:embed="rId4" cstate="print"/>
          <a:srcRect l="8251" t="9804" r="11040" b="8497"/>
          <a:stretch>
            <a:fillRect/>
          </a:stretch>
        </p:blipFill>
        <p:spPr bwMode="auto">
          <a:xfrm>
            <a:off x="5148064" y="620688"/>
            <a:ext cx="3628548" cy="26642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Рисунок 12" descr="C:\Users\ElenaP\Desktop\Самообследование\Самообследование 2026 на конец 2025\Неделя математки\13722697-15ea-4c78-8b6c-bbb7d6f1601c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573016"/>
            <a:ext cx="3695598" cy="2862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2" descr="C:\Users\ElenaP\Desktop\Самообследование\Самообследование 2026 на конец 2025\Неделя математки\6a2e8078-1ada-4e08-9816-e33ab7269fd3.jpg"/>
          <p:cNvPicPr>
            <a:picLocks noChangeAspect="1" noChangeArrowheads="1"/>
          </p:cNvPicPr>
          <p:nvPr/>
        </p:nvPicPr>
        <p:blipFill>
          <a:blip r:embed="rId6" cstate="print"/>
          <a:srcRect l="6669" r="4970" b="9373"/>
          <a:stretch>
            <a:fillRect/>
          </a:stretch>
        </p:blipFill>
        <p:spPr bwMode="auto">
          <a:xfrm>
            <a:off x="179512" y="620688"/>
            <a:ext cx="2808312" cy="2160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4" descr="C:\Users\ElenaP\Desktop\Самообследование\Самообследование 2026 на конец 2025\Неделя математки\43841a79-223c-4c5a-916c-da6c8f8c52cd.jpg"/>
          <p:cNvPicPr>
            <a:picLocks noChangeAspect="1" noChangeArrowheads="1"/>
          </p:cNvPicPr>
          <p:nvPr/>
        </p:nvPicPr>
        <p:blipFill>
          <a:blip r:embed="rId7" cstate="print"/>
          <a:srcRect l="16981" t="13333"/>
          <a:stretch>
            <a:fillRect/>
          </a:stretch>
        </p:blipFill>
        <p:spPr bwMode="auto">
          <a:xfrm>
            <a:off x="179512" y="2852936"/>
            <a:ext cx="2391209" cy="1872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 descr="C:\Users\ElenaP\Downloads\olHawEoNQMu5-sIUPmC-i1Pfu58pkwGzU8GRRJoVOk9aZ7Z3VgseuHnuU7rgupwtT-qvfNTrRzoU7J9oSMI3WUqJ.jpg"/>
          <p:cNvPicPr/>
          <p:nvPr/>
        </p:nvPicPr>
        <p:blipFill>
          <a:blip r:embed="rId2" cstate="print"/>
          <a:srcRect l="18091" t="14331" r="14541"/>
          <a:stretch>
            <a:fillRect/>
          </a:stretch>
        </p:blipFill>
        <p:spPr bwMode="auto">
          <a:xfrm>
            <a:off x="6012160" y="260648"/>
            <a:ext cx="2958188" cy="2375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nlLBam_A9rT2y0rv2rWE7JFn0cBHpdZApfr4m9wJuFrv6k0ofophNoKhnFUajxahB5sR0zMAbG-PEN9VtMl09eel.jpg"/>
          <p:cNvPicPr/>
          <p:nvPr/>
        </p:nvPicPr>
        <p:blipFill>
          <a:blip r:embed="rId3" cstate="print"/>
          <a:srcRect l="13479" t="13234" r="44157"/>
          <a:stretch>
            <a:fillRect/>
          </a:stretch>
        </p:blipFill>
        <p:spPr bwMode="auto">
          <a:xfrm>
            <a:off x="4355976" y="3789040"/>
            <a:ext cx="2088232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lQrLY1ymgV36J6iQ8MIO6CcMVpNoUgnweE3BPRW2HSCnJp9OCpYvNDjfeF2i44P5_hA_AvjUphCFgPSYMnTsyO1n.jpg"/>
          <p:cNvPicPr/>
          <p:nvPr/>
        </p:nvPicPr>
        <p:blipFill>
          <a:blip r:embed="rId4" cstate="print"/>
          <a:srcRect l="8334" r="15039" b="12867"/>
          <a:stretch>
            <a:fillRect/>
          </a:stretch>
        </p:blipFill>
        <p:spPr bwMode="auto">
          <a:xfrm>
            <a:off x="107504" y="620688"/>
            <a:ext cx="3816424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Рисунок 10" descr="C:\Users\ElenaP\Downloads\Tc69Oz_SyvNmM1uzAXYTMbMCj8UILASDuJHyutjcpuP-Zg_VRJBm9TgDLvIan7EDSwwl_U0kT5eLGWL9j771YQWt.jpg"/>
          <p:cNvPicPr/>
          <p:nvPr/>
        </p:nvPicPr>
        <p:blipFill>
          <a:blip r:embed="rId5" cstate="print"/>
          <a:srcRect b="11373"/>
          <a:stretch>
            <a:fillRect/>
          </a:stretch>
        </p:blipFill>
        <p:spPr bwMode="auto">
          <a:xfrm>
            <a:off x="107504" y="3933056"/>
            <a:ext cx="4176464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Рисунок 11" descr="C:\Users\ElenaP\Downloads\73NOTv2oXwBzHvRzW-ovDagyQoohO80xCZmduz9M5c3B7bOKcpFPM1mk32CbOo5dF0Qc8sDyqfHeBkwRHkPoyFmO.jpg"/>
          <p:cNvPicPr/>
          <p:nvPr/>
        </p:nvPicPr>
        <p:blipFill>
          <a:blip r:embed="rId6" cstate="print"/>
          <a:srcRect l="19215" t="5522" r="37254" b="36047"/>
          <a:stretch>
            <a:fillRect/>
          </a:stretch>
        </p:blipFill>
        <p:spPr bwMode="auto">
          <a:xfrm flipH="1">
            <a:off x="4211960" y="476672"/>
            <a:ext cx="1584176" cy="27270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 useBgFill="1">
        <p:nvSpPr>
          <p:cNvPr id="10" name="Прямоугольник 9"/>
          <p:cNvSpPr/>
          <p:nvPr/>
        </p:nvSpPr>
        <p:spPr>
          <a:xfrm>
            <a:off x="107504" y="116632"/>
            <a:ext cx="51125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i="1" dirty="0" smtClean="0">
                <a:solidFill>
                  <a:schemeClr val="tx1"/>
                </a:solidFill>
              </a:rPr>
              <a:t>Неделя точных и естественных наук</a:t>
            </a:r>
            <a:endParaRPr lang="ru-RU" b="1" i="1" dirty="0">
              <a:solidFill>
                <a:schemeClr val="tx1"/>
              </a:solidFill>
            </a:endParaRPr>
          </a:p>
        </p:txBody>
      </p:sp>
      <p:pic>
        <p:nvPicPr>
          <p:cNvPr id="13" name="Рисунок 12" descr="C:\Users\ElenaP\Downloads\JS8uE4CfBw7yen9XYpS5Qq-HhMVby7Ja4E9_59Sap0h98iJ8gRkhcSU9OySg64aORm93CrimaHQ-Cb5A8WZ1cK47.jpg"/>
          <p:cNvPicPr/>
          <p:nvPr/>
        </p:nvPicPr>
        <p:blipFill>
          <a:blip r:embed="rId7" cstate="print"/>
          <a:srcRect l="4889" t="11395" b="26523"/>
          <a:stretch>
            <a:fillRect/>
          </a:stretch>
        </p:blipFill>
        <p:spPr bwMode="auto">
          <a:xfrm>
            <a:off x="6516216" y="3789040"/>
            <a:ext cx="2448272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9153" name="Rectangle 1"/>
          <p:cNvSpPr>
            <a:spLocks noChangeArrowheads="1"/>
          </p:cNvSpPr>
          <p:nvPr/>
        </p:nvSpPr>
        <p:spPr bwMode="auto">
          <a:xfrm>
            <a:off x="107504" y="2703403"/>
            <a:ext cx="8856984" cy="110799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Неделя завершилась театрально‑музыкальным представлением 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Научный хит 2025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на школьной сцене каждый класс показал свою интерпретацию науки через творчество, юмор и музыку. Шоу получилось ярким и запоминающимся: номера объединяли факты и фантазию, привлекали внимание и дарили радость зрителям. Для повышения интереса к естественным наукам учитель биологии и химии провёл открытые уроки для учеников начальной школы 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4 Л и 4 Т классов. Уроки отличались наглядностью и интерактивностью: дети лично увидели простые опыты, обсудили экологические и жизненно важные вопросы и получили стимул для дальнейшего изучения предметов. Неделя точных и естественных наук показала: наука может быть увлекательной, творческой и доступной каждому.</a:t>
            </a:r>
            <a:endParaRPr kumimoji="0" lang="ru-RU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"/>
          <p:cNvSpPr>
            <a:spLocks noChangeArrowheads="1"/>
          </p:cNvSpPr>
          <p:nvPr/>
        </p:nvSpPr>
        <p:spPr bwMode="auto">
          <a:xfrm flipH="1">
            <a:off x="251520" y="3920426"/>
            <a:ext cx="3852936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ru-RU" sz="1100" dirty="0" smtClean="0"/>
              <a:t>         Зимняя сказка вновь пришла в «Школу радости»:</a:t>
            </a:r>
          </a:p>
          <a:p>
            <a:pPr algn="just"/>
            <a:r>
              <a:rPr lang="ru-RU" sz="1100" dirty="0" smtClean="0"/>
              <a:t>старшеклассники подготовили настоящие </a:t>
            </a:r>
            <a:r>
              <a:rPr lang="ru-RU" sz="1100" b="1" dirty="0" smtClean="0"/>
              <a:t>елки</a:t>
            </a:r>
            <a:r>
              <a:rPr lang="ru-RU" sz="1100" dirty="0" smtClean="0"/>
              <a:t> с доброй сказкой: старшие ребята организовали представления, показав трогательную заботу и внимание к младшим товарищам. Первоклассники и их старшие наставники смеялись, водили хороводы, читали стихи и получали долгожданные подарки от Деда Мороза и Снегурочки в залах стоял искренний детский восторг.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подарки!</a:t>
            </a:r>
            <a:endParaRPr kumimoji="0" lang="ru-RU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Рисунок 3" descr="C:\Users\ElenaP\Downloads\cielBo-HhlEZnbP_EsebdllOQ6mfhkHki1FUloZ9QpK3rCRIIPQfYKIeVNNrsQVtpsx6iRsaZyDLwoesFdY1onoS.jpg"/>
          <p:cNvPicPr/>
          <p:nvPr/>
        </p:nvPicPr>
        <p:blipFill>
          <a:blip r:embed="rId2" cstate="print"/>
          <a:srcRect l="1301" r="47953" b="3636"/>
          <a:stretch>
            <a:fillRect/>
          </a:stretch>
        </p:blipFill>
        <p:spPr bwMode="auto">
          <a:xfrm>
            <a:off x="539552" y="116632"/>
            <a:ext cx="3168352" cy="38164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eMsFAyJpK48fkbbaDi6i4_zBoSKXfCFjYfdZ8d6_bKkbwdMC5veSegfqqzUvUDZY_NFyMjKYM50i54Cxyu-GbCzT.jpg"/>
          <p:cNvPicPr/>
          <p:nvPr/>
        </p:nvPicPr>
        <p:blipFill>
          <a:blip r:embed="rId3" cstate="print"/>
          <a:srcRect t="21429" r="17346"/>
          <a:stretch>
            <a:fillRect/>
          </a:stretch>
        </p:blipFill>
        <p:spPr bwMode="auto">
          <a:xfrm>
            <a:off x="4067944" y="3501008"/>
            <a:ext cx="4680520" cy="31635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9BF1V958PUYXAcqBZOIpvdZWYI-1ofQVPJ3yk-hGjPgjSz6leZCSi9908qCCxfAsyroHXLZeQPq-gHaC-xo0LqCt.jpg"/>
          <p:cNvPicPr/>
          <p:nvPr/>
        </p:nvPicPr>
        <p:blipFill>
          <a:blip r:embed="rId4" cstate="print"/>
          <a:srcRect l="11820" t="8720" r="18371" b="23675"/>
          <a:stretch>
            <a:fillRect/>
          </a:stretch>
        </p:blipFill>
        <p:spPr bwMode="auto">
          <a:xfrm>
            <a:off x="4067944" y="188640"/>
            <a:ext cx="4680520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Лента лицом вниз 6"/>
          <p:cNvSpPr/>
          <p:nvPr/>
        </p:nvSpPr>
        <p:spPr>
          <a:xfrm>
            <a:off x="179512" y="5805264"/>
            <a:ext cx="4392488" cy="855546"/>
          </a:xfrm>
          <a:prstGeom prst="ribbon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НОВОГОДНИЕ ЁЛКИ</a:t>
            </a:r>
            <a:endParaRPr lang="ru-RU" b="1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 descr="C:\Users\ElenaP\Downloads\7bN8FbuwPFhyIrf-CegHfEJbazTAV32OyY-R2nqNwiBGoWI3iJZxtzZP-1KNZlGzUYuj3TKdcPrg6DXM-o70y3O7.jpg"/>
          <p:cNvPicPr/>
          <p:nvPr/>
        </p:nvPicPr>
        <p:blipFill>
          <a:blip r:embed="rId2" cstate="print"/>
          <a:srcRect l="13809" r="26390"/>
          <a:stretch>
            <a:fillRect/>
          </a:stretch>
        </p:blipFill>
        <p:spPr bwMode="auto">
          <a:xfrm>
            <a:off x="395536" y="2132856"/>
            <a:ext cx="3759162" cy="41898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ZvdVlEBf9PqLCawBbviQu8OO5MOP2t6o82N8ybVGqIDd9OERjaEIDg_3Iy6q03x_Lr8pP3kWotsS5dkkthAe6-K-.jpg"/>
          <p:cNvPicPr/>
          <p:nvPr/>
        </p:nvPicPr>
        <p:blipFill>
          <a:blip r:embed="rId3" cstate="print"/>
          <a:srcRect l="5609" t="5738"/>
          <a:stretch>
            <a:fillRect/>
          </a:stretch>
        </p:blipFill>
        <p:spPr bwMode="auto">
          <a:xfrm flipH="1">
            <a:off x="6372200" y="188640"/>
            <a:ext cx="2304256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9699" name="AutoShape 3" descr="blob:https://web.whatsapp.com/3fd3e789-f7ea-4baf-9dbd-ff4791571e1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" name="Рисунок 4" descr="C:\Users\ElenaP\Downloads\QGZi52Hd5MKEK7b0nifH27RiUXcG9DhNa5J2WPxLJ93c_6DRGTouXVXvNXy1rVPJ7v7_JJ3SLWB6JNV0Q1j_DJMC.jpg"/>
          <p:cNvPicPr/>
          <p:nvPr/>
        </p:nvPicPr>
        <p:blipFill>
          <a:blip r:embed="rId4" cstate="print"/>
          <a:srcRect t="35309" b="6186"/>
          <a:stretch>
            <a:fillRect/>
          </a:stretch>
        </p:blipFill>
        <p:spPr bwMode="auto">
          <a:xfrm flipH="1">
            <a:off x="4644008" y="3573016"/>
            <a:ext cx="3529368" cy="30980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Лента лицом вниз 11"/>
          <p:cNvSpPr/>
          <p:nvPr/>
        </p:nvSpPr>
        <p:spPr>
          <a:xfrm>
            <a:off x="3851920" y="2564904"/>
            <a:ext cx="3672408" cy="855546"/>
          </a:xfrm>
          <a:prstGeom prst="ribbon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Форт </a:t>
            </a:r>
            <a:r>
              <a:rPr lang="ru-RU" b="1" dirty="0" err="1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Боярд</a:t>
            </a:r>
            <a:endParaRPr lang="ru-RU" b="1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323528" y="360239"/>
            <a:ext cx="5184576" cy="156966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 5-7 классах прошёл 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новогодний 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Форт </a:t>
            </a:r>
            <a:r>
              <a:rPr kumimoji="0" lang="ru-RU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Боярд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ребята проверяли ловкость, смекалку и взаимопомощь, проходя дружные испытания и загадки. Командный дух, азарт и море шуток сделали игру по-настоящему захватывающей 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победы и смешные промахи одинаково запомнились всем участникам.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C:\Users\ElenaP\Downloads\YI4O_HWmYgwcqtRainrYoVTKvI6yYDKLbq9ZSXl4483LVaBv4c1XeNRFRGrjkomULLluQIP9eGVwx5orIJorktph.jpg"/>
          <p:cNvPicPr/>
          <p:nvPr/>
        </p:nvPicPr>
        <p:blipFill>
          <a:blip r:embed="rId2" cstate="print"/>
          <a:srcRect l="1883" t="11842" r="43459"/>
          <a:stretch>
            <a:fillRect/>
          </a:stretch>
        </p:blipFill>
        <p:spPr bwMode="auto">
          <a:xfrm>
            <a:off x="179512" y="3212976"/>
            <a:ext cx="2952328" cy="3153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Рисунок 3" descr="C:\Users\ElenaP\Downloads\qIemtnAt-nn8mO0dwmEyDqHNldimn7iexWZBlRSL1p0YROcoNS34P38iicVqygeTltQ-nljO_WG6rs9t2GH9xVz3.jpg"/>
          <p:cNvPicPr/>
          <p:nvPr/>
        </p:nvPicPr>
        <p:blipFill>
          <a:blip r:embed="rId3" cstate="print"/>
          <a:srcRect l="20484" t="12639" r="9363" b="5576"/>
          <a:stretch>
            <a:fillRect/>
          </a:stretch>
        </p:blipFill>
        <p:spPr bwMode="auto">
          <a:xfrm>
            <a:off x="179512" y="188640"/>
            <a:ext cx="3868657" cy="30025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Прямоугольник 6"/>
          <p:cNvSpPr/>
          <p:nvPr/>
        </p:nvSpPr>
        <p:spPr>
          <a:xfrm>
            <a:off x="3203848" y="3212976"/>
            <a:ext cx="2448272" cy="27699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/>
            <a:r>
              <a:rPr lang="ru-RU" sz="12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ru-RU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Лента лицом вниз 5"/>
          <p:cNvSpPr/>
          <p:nvPr/>
        </p:nvSpPr>
        <p:spPr>
          <a:xfrm>
            <a:off x="0" y="5805264"/>
            <a:ext cx="3491880" cy="855546"/>
          </a:xfrm>
          <a:prstGeom prst="ribbon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НОВОГОДНИЙ</a:t>
            </a:r>
          </a:p>
          <a:p>
            <a:pPr algn="ctr"/>
            <a:r>
              <a:rPr lang="ru-RU" b="1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КВН</a:t>
            </a:r>
            <a:endParaRPr lang="ru-RU" b="1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8" name="Рисунок 7" descr="C:\Users\ElenaP\Downloads\RPThfmM7DmAHvie2qYY3lkqaxFw5WO6_rCU_jyygXYWTxXPqVr7W_Bt0eG_pdoyKJdH4Ch8YKiOCw6u9kJJtliNV.jpg"/>
          <p:cNvPicPr/>
          <p:nvPr/>
        </p:nvPicPr>
        <p:blipFill>
          <a:blip r:embed="rId4" cstate="print"/>
          <a:srcRect t="4897"/>
          <a:stretch>
            <a:fillRect/>
          </a:stretch>
        </p:blipFill>
        <p:spPr bwMode="auto">
          <a:xfrm>
            <a:off x="4139952" y="188640"/>
            <a:ext cx="4824536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8nyBNKPq95IjypngcLlyBAAOJ-Dh4zKWtfvM8hDWtWpZTVXfiP2tzPuIpNIRcfUw6KQYx8WmLPDOKZX6dUWqJDBZ.jpg"/>
          <p:cNvPicPr/>
          <p:nvPr/>
        </p:nvPicPr>
        <p:blipFill>
          <a:blip r:embed="rId5" cstate="print"/>
          <a:srcRect l="6753" r="12519"/>
          <a:stretch>
            <a:fillRect/>
          </a:stretch>
        </p:blipFill>
        <p:spPr bwMode="auto">
          <a:xfrm>
            <a:off x="5724128" y="3429000"/>
            <a:ext cx="3312368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3203848" y="3543400"/>
            <a:ext cx="244827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Для старших школьников 8-11 классов организовали новогодний 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КВН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 теме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Ход конем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остроумные номера, неожиданные миниатюры и искромётные конкурсы вызвали бурю аплодисментов. Команды шутливыми сценками подводили итоги года, делились школьными историями и доказали, что юмор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отличный способ встретить новый год с улыбкой.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Лента лицом вниз 5"/>
          <p:cNvSpPr/>
          <p:nvPr/>
        </p:nvSpPr>
        <p:spPr>
          <a:xfrm>
            <a:off x="6300192" y="1700808"/>
            <a:ext cx="2627784" cy="855546"/>
          </a:xfrm>
          <a:prstGeom prst="ribbon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dirty="0" smtClean="0">
                <a:solidFill>
                  <a:srgbClr val="352E11"/>
                </a:solidFill>
                <a:latin typeface="Times New Roman" pitchFamily="18" charset="0"/>
                <a:cs typeface="Times New Roman" pitchFamily="18" charset="0"/>
              </a:rPr>
              <a:t>Святки</a:t>
            </a:r>
            <a:endParaRPr lang="ru-RU" sz="2400" b="1" dirty="0">
              <a:solidFill>
                <a:srgbClr val="352E1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 descr="C:\Users\ElenaP\Downloads\b7UqJuJTGkFsWmh87WWqZWssKs_LLZB0RAKkwAhO_w2XoLfpUJmbj9JGeUQO3VB-ErXIQorvkHJPheYD0H6it98S.jpg"/>
          <p:cNvPicPr/>
          <p:nvPr/>
        </p:nvPicPr>
        <p:blipFill>
          <a:blip r:embed="rId2" cstate="print"/>
          <a:srcRect t="18039" r="10000"/>
          <a:stretch>
            <a:fillRect/>
          </a:stretch>
        </p:blipFill>
        <p:spPr bwMode="auto">
          <a:xfrm>
            <a:off x="107504" y="116632"/>
            <a:ext cx="2808312" cy="3610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brfp5MQRouex8FdpK-pl9V5TmLBIlq47z-rewA-tOEWxdXWT2GfGFla9R9xeBSlsejedKcS1MGtANI_uuYjxRGrV.jpg"/>
          <p:cNvPicPr/>
          <p:nvPr/>
        </p:nvPicPr>
        <p:blipFill>
          <a:blip r:embed="rId3" cstate="print"/>
          <a:srcRect l="18516" t="7692" r="35934"/>
          <a:stretch>
            <a:fillRect/>
          </a:stretch>
        </p:blipFill>
        <p:spPr bwMode="auto">
          <a:xfrm>
            <a:off x="5940152" y="2780928"/>
            <a:ext cx="2880320" cy="37444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HpyFLt6w9Pi_uimYrY_Nh0vomaVDAgmdi7T4GmLXmFBunVzE_RRoJAEQyhs5rirpVd_aMJ4gLs8tBhdeoKfCerNH.jpg"/>
          <p:cNvPicPr/>
          <p:nvPr/>
        </p:nvPicPr>
        <p:blipFill>
          <a:blip r:embed="rId4" cstate="print"/>
          <a:srcRect t="5668" b="23482"/>
          <a:stretch>
            <a:fillRect/>
          </a:stretch>
        </p:blipFill>
        <p:spPr bwMode="auto">
          <a:xfrm>
            <a:off x="251520" y="3861048"/>
            <a:ext cx="5616624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5bd_zfVpqeYd1dR77zZ4R5bPxAPd9QlKRsS8mDgnPZgtBrvKMpJ4urbA0Z9miWKOFQhd5P3AQ0SQhv8vZ7ll4efU.jpg"/>
          <p:cNvPicPr/>
          <p:nvPr/>
        </p:nvPicPr>
        <p:blipFill>
          <a:blip r:embed="rId5" cstate="print"/>
          <a:srcRect t="17020" r="54021"/>
          <a:stretch>
            <a:fillRect/>
          </a:stretch>
        </p:blipFill>
        <p:spPr bwMode="auto">
          <a:xfrm>
            <a:off x="2987824" y="620688"/>
            <a:ext cx="2520280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5580112" y="332656"/>
            <a:ext cx="3419872" cy="120032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14 января школьный фольклорный ансамбль устроил яркую праздничную программу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Святки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Ребята готовили песенные и колядные номера, разучивали старинные обряды и сценки. В актовом зале прозвучали народные песни, прошли веселые игры и хороводы.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2123728" y="4797152"/>
            <a:ext cx="4536504" cy="720080"/>
          </a:xfrm>
        </p:spPr>
        <p:txBody>
          <a:bodyPr>
            <a:normAutofit/>
          </a:bodyPr>
          <a:lstStyle/>
          <a:p>
            <a:r>
              <a:rPr lang="ru-RU" dirty="0" smtClean="0">
                <a:solidFill>
                  <a:srgbClr val="4D4D4D"/>
                </a:solidFill>
              </a:rPr>
              <a:t>День самоуправления</a:t>
            </a:r>
            <a:endParaRPr lang="ru-RU" dirty="0">
              <a:solidFill>
                <a:srgbClr val="4D4D4D"/>
              </a:solidFill>
            </a:endParaRPr>
          </a:p>
        </p:txBody>
      </p:sp>
      <p:sp>
        <p:nvSpPr>
          <p:cNvPr id="39937" name="Rectangle 1"/>
          <p:cNvSpPr>
            <a:spLocks noChangeArrowheads="1"/>
          </p:cNvSpPr>
          <p:nvPr/>
        </p:nvSpPr>
        <p:spPr bwMode="auto">
          <a:xfrm>
            <a:off x="323528" y="5352891"/>
            <a:ext cx="867645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ru-RU" sz="1200" dirty="0" smtClean="0"/>
              <a:t>	 В день самоуправления 23 января обучающиеся 9-11 классов выступили в роли директора, заместителя директора по учебно-воспитательной работе, учителей-предметников и классных руководителей. Ребята организовали во всех классах уроки русского языка и литературы, математики, английского языка, химии, истории, обществознания, физики, ИЗО, физической культуры. В свою очередь учителя выступили в роли старшеклассников и в течение всего дня не только учились, но и приняли участие в общешкольной интеллектуальной игре.</a:t>
            </a:r>
          </a:p>
          <a:p>
            <a:pPr algn="just"/>
            <a:endParaRPr lang="ru-RU" sz="1200" dirty="0"/>
          </a:p>
        </p:txBody>
      </p:sp>
      <p:pic>
        <p:nvPicPr>
          <p:cNvPr id="5" name="Рисунок 4" descr="C:\Users\ElenaP\Downloads\1hq0zLnLixSmYJPf2UruEyY6sapB0YCmsbkYZ0sLxWBcVLhezizebS8kJyKcR_8h8jTToWKnw3UNK6sZkxaVumUn.jpg"/>
          <p:cNvPicPr/>
          <p:nvPr/>
        </p:nvPicPr>
        <p:blipFill>
          <a:blip r:embed="rId2" cstate="print"/>
          <a:srcRect t="19753" r="41095"/>
          <a:stretch>
            <a:fillRect/>
          </a:stretch>
        </p:blipFill>
        <p:spPr bwMode="auto">
          <a:xfrm>
            <a:off x="2051720" y="188640"/>
            <a:ext cx="2924422" cy="26613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2FEGJz0rUhBZzg9h-e7iWjorGR8KnEb1N0ORtJqj5KFwzVkCxYTLVZmj853fcViz4eBH76pSocJEpHORrnRwCOgf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88640"/>
            <a:ext cx="3835021" cy="25560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0_suaoi0WRy4TpOkUcsB0lrMkdSCYi7lNaLohrMxc0Vu7iLwK_SysDFxQRrFO8u2nITP4Kg75tX-4f7J-CIACHKH.jpg"/>
          <p:cNvPicPr/>
          <p:nvPr/>
        </p:nvPicPr>
        <p:blipFill>
          <a:blip r:embed="rId4" cstate="print"/>
          <a:srcRect t="11873"/>
          <a:stretch>
            <a:fillRect/>
          </a:stretch>
        </p:blipFill>
        <p:spPr bwMode="auto">
          <a:xfrm>
            <a:off x="5148064" y="2780928"/>
            <a:ext cx="3816424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dleQeFOWk9LG_IDYe22f4b0qvbJjKo_WA-ReORMNxdJzqI5aKd_mkYUgf-eFHczBfGHLsZf25MZY2_0GZILkrRYZ.jpg"/>
          <p:cNvPicPr/>
          <p:nvPr/>
        </p:nvPicPr>
        <p:blipFill>
          <a:blip r:embed="rId5" cstate="print"/>
          <a:srcRect l="16727" r="23482"/>
          <a:stretch>
            <a:fillRect/>
          </a:stretch>
        </p:blipFill>
        <p:spPr bwMode="auto">
          <a:xfrm>
            <a:off x="179512" y="2348880"/>
            <a:ext cx="2232248" cy="26561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AU7d7l4zOH_3EEJcqrOK5dLD7hiq6Hls7XHWzaY4huOZ4XKbGF1LmiYrT-J979m7nP7j_FEb-gSW4ftWWvUq-KTP.jpg"/>
          <p:cNvPicPr/>
          <p:nvPr/>
        </p:nvPicPr>
        <p:blipFill>
          <a:blip r:embed="rId6" cstate="print"/>
          <a:srcRect l="11401" r="46662"/>
          <a:stretch>
            <a:fillRect/>
          </a:stretch>
        </p:blipFill>
        <p:spPr bwMode="auto">
          <a:xfrm>
            <a:off x="395536" y="188640"/>
            <a:ext cx="1368152" cy="20762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W9uO1TbxckJJjl7nH6H_jqDDWBGMp7gW1rASzIFEeM3aPO2T5axMaTPY4-8NjmUc2KGnMvuzQSSX9OxJau3Ctvju.jpg"/>
          <p:cNvPicPr/>
          <p:nvPr/>
        </p:nvPicPr>
        <p:blipFill>
          <a:blip r:embed="rId7" cstate="print"/>
          <a:srcRect l="24996"/>
          <a:stretch>
            <a:fillRect/>
          </a:stretch>
        </p:blipFill>
        <p:spPr bwMode="auto">
          <a:xfrm>
            <a:off x="2627784" y="2924944"/>
            <a:ext cx="2376264" cy="20882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 descr="blob:https://web.whatsapp.com/2566fdfa-3526-44df-bdea-aef380ecd516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" name="Рисунок 4" descr="C:\Users\ElenaP\Downloads\-5210911296155489873_121.jpg"/>
          <p:cNvPicPr/>
          <p:nvPr/>
        </p:nvPicPr>
        <p:blipFill>
          <a:blip r:embed="rId2" cstate="print"/>
          <a:srcRect l="14395" t="4797" b="16061"/>
          <a:stretch>
            <a:fillRect/>
          </a:stretch>
        </p:blipFill>
        <p:spPr bwMode="auto">
          <a:xfrm>
            <a:off x="179512" y="1988840"/>
            <a:ext cx="3425819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Блок-схема: альтернативный процесс 6"/>
          <p:cNvSpPr/>
          <p:nvPr/>
        </p:nvSpPr>
        <p:spPr>
          <a:xfrm>
            <a:off x="323528" y="404664"/>
            <a:ext cx="3240360" cy="2088232"/>
          </a:xfrm>
          <a:prstGeom prst="flowChartAlternateProcess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ru-RU" b="1" i="1" dirty="0" smtClean="0">
                <a:latin typeface="Times New Roman" pitchFamily="18" charset="0"/>
                <a:cs typeface="Times New Roman" pitchFamily="18" charset="0"/>
              </a:rPr>
              <a:t>1 февраля по традиции выпускники собрались в школе на вечере встречи Выпускники рассказывали о своих успехах, учебе и работе, делились воспоминаниями о школе.</a:t>
            </a:r>
            <a:endParaRPr lang="ru-RU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C:\Users\ElenaP\Downloads\-5206308968114885039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88640"/>
            <a:ext cx="489654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Рисунок 7" descr="C:\Users\ElenaP\Downloads\-5208950153958593364_121.jpg"/>
          <p:cNvPicPr/>
          <p:nvPr/>
        </p:nvPicPr>
        <p:blipFill>
          <a:blip r:embed="rId4" cstate="print">
            <a:lum bright="10000" contrast="30000"/>
          </a:blip>
          <a:srcRect/>
          <a:stretch>
            <a:fillRect/>
          </a:stretch>
        </p:blipFill>
        <p:spPr bwMode="auto">
          <a:xfrm>
            <a:off x="3779912" y="4149080"/>
            <a:ext cx="2827643" cy="22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Сердце 11"/>
          <p:cNvSpPr/>
          <p:nvPr/>
        </p:nvSpPr>
        <p:spPr>
          <a:xfrm>
            <a:off x="6516216" y="3861048"/>
            <a:ext cx="2428892" cy="2500330"/>
          </a:xfrm>
          <a:prstGeom prst="heart">
            <a:avLst/>
          </a:prstGeo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200" b="1" dirty="0" smtClean="0">
                <a:solidFill>
                  <a:srgbClr val="352E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Вечер встречи выпускников</a:t>
            </a:r>
            <a:endParaRPr lang="ru-RU" sz="2200" b="1" dirty="0">
              <a:solidFill>
                <a:srgbClr val="352E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9" name="Рисунок 8" descr="C:\Users\ElenaP\Downloads\-5206308968114885054_121.jpg"/>
          <p:cNvPicPr/>
          <p:nvPr/>
        </p:nvPicPr>
        <p:blipFill>
          <a:blip r:embed="rId5" cstate="print"/>
          <a:srcRect b="19310"/>
          <a:stretch>
            <a:fillRect/>
          </a:stretch>
        </p:blipFill>
        <p:spPr bwMode="auto">
          <a:xfrm>
            <a:off x="179512" y="4437112"/>
            <a:ext cx="331236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16" name="AutoShape 4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18" name="AutoShape 6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22" name="AutoShape 10" descr="https://apf.mail.ru/cgi-bin/readmsg/lVDEFgu3-HM%20(1).jpg?id=15607753861688874107%3B0%3B2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2" name="AutoShape 2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4" name="AutoShape 4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6" name="AutoShape 6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13" name="Rectangle 1"/>
          <p:cNvSpPr>
            <a:spLocks noChangeArrowheads="1"/>
          </p:cNvSpPr>
          <p:nvPr/>
        </p:nvSpPr>
        <p:spPr bwMode="auto">
          <a:xfrm>
            <a:off x="4067944" y="1433101"/>
            <a:ext cx="4752528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ru-RU" sz="1200" dirty="0" smtClean="0"/>
              <a:t>В феврале состоялась предметная неделя гуманитарных дисциплин, которая стала насыщенной площадкой для проявления творческих и интеллектуальных способностей школьников. Особенно ярко себя проявили участники общешкольного конкурса чтецов в рамках Всероссийского конкурса «Живая классика». Обучающиеся продемонстрировали высокий уровень подготовки: основным условием выступления было чтение прозы вне учебной программы, и молодые чтецы сумели передать глубину образов и художественную выразительность выбранных текстов, вызывая искреннее восхищение у зрителей и жюри. </a:t>
            </a:r>
            <a:endParaRPr kumimoji="0" lang="ru-RU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Заголовок 3"/>
          <p:cNvSpPr>
            <a:spLocks noGrp="1"/>
          </p:cNvSpPr>
          <p:nvPr>
            <p:ph type="title"/>
          </p:nvPr>
        </p:nvSpPr>
        <p:spPr>
          <a:xfrm>
            <a:off x="1691680" y="116632"/>
            <a:ext cx="6408712" cy="648071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rgbClr val="4D4D4D"/>
                </a:solidFill>
              </a:rPr>
              <a:t>Неделя гуманитарных дисциплин</a:t>
            </a:r>
            <a:endParaRPr lang="ru-RU" dirty="0">
              <a:solidFill>
                <a:srgbClr val="4D4D4D"/>
              </a:solidFill>
            </a:endParaRPr>
          </a:p>
        </p:txBody>
      </p:sp>
      <p:pic>
        <p:nvPicPr>
          <p:cNvPr id="25" name="Рисунок 24" descr="https://arhlib.ru/wp-content/uploads/2021/03/1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780928"/>
            <a:ext cx="1008112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Прямоугольник 11"/>
          <p:cNvSpPr/>
          <p:nvPr/>
        </p:nvSpPr>
        <p:spPr>
          <a:xfrm>
            <a:off x="179512" y="3861048"/>
            <a:ext cx="39604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ru-RU" sz="1200" dirty="0" smtClean="0"/>
              <a:t>Традиционной и самой ожидаемой частью недели стала общешкольная интеллектуальная игра «Что? Где? Когда?», где сошлись две команды знатоков – ученики 8-11 классов и учителя кафедры гуманитарных дисциплин. Борьба за ответы была острой и увлекательной: логика, эрудиция и командное взаимодействие принесли массу эмоций и показали, как интересна и многогранна гуманитарная сфера. Победу одержали знатоки – ученики. В течение недели также прошли предметные игры и викторины, которые развивали смекалку и расширяли кругозор, а открытые уроки позволили продемонстрировать современные методики преподавания и лучшие достижения учеников.</a:t>
            </a:r>
          </a:p>
        </p:txBody>
      </p:sp>
      <p:pic>
        <p:nvPicPr>
          <p:cNvPr id="13" name="Рисунок 12" descr="C:\Users\ElenaP\AppData\Local\Temp\Rar$DIa0.637\IMG_2223.JPG"/>
          <p:cNvPicPr/>
          <p:nvPr/>
        </p:nvPicPr>
        <p:blipFill>
          <a:blip r:embed="rId3" cstate="print"/>
          <a:srcRect l="9166" t="15198"/>
          <a:stretch>
            <a:fillRect/>
          </a:stretch>
        </p:blipFill>
        <p:spPr bwMode="auto">
          <a:xfrm>
            <a:off x="4139952" y="3501008"/>
            <a:ext cx="4765601" cy="29664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Рисунок 13" descr="C:\Users\ElenaP\Downloads\-5273761081606216522_121.jpg"/>
          <p:cNvPicPr/>
          <p:nvPr/>
        </p:nvPicPr>
        <p:blipFill>
          <a:blip r:embed="rId4" cstate="print"/>
          <a:srcRect t="21970" r="11774" b="12642"/>
          <a:stretch>
            <a:fillRect/>
          </a:stretch>
        </p:blipFill>
        <p:spPr bwMode="auto">
          <a:xfrm>
            <a:off x="1907704" y="836712"/>
            <a:ext cx="1406835" cy="23178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Рисунок 14" descr="C:\Users\ElenaP\Downloads\-5273761081606216521_121.jpg"/>
          <p:cNvPicPr/>
          <p:nvPr/>
        </p:nvPicPr>
        <p:blipFill>
          <a:blip r:embed="rId5" cstate="print"/>
          <a:srcRect l="6113" t="11175" b="10198"/>
          <a:stretch>
            <a:fillRect/>
          </a:stretch>
        </p:blipFill>
        <p:spPr bwMode="auto">
          <a:xfrm flipH="1">
            <a:off x="323528" y="1196752"/>
            <a:ext cx="1440160" cy="26948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16" name="AutoShape 4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18" name="AutoShape 6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22" name="AutoShape 10" descr="https://apf.mail.ru/cgi-bin/readmsg/lVDEFgu3-HM%20(1).jpg?id=15607753861688874107%3B0%3B2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2" name="AutoShape 2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4" name="AutoShape 4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6" name="AutoShape 6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Заголовок 3"/>
          <p:cNvSpPr>
            <a:spLocks noGrp="1"/>
          </p:cNvSpPr>
          <p:nvPr>
            <p:ph type="title"/>
          </p:nvPr>
        </p:nvSpPr>
        <p:spPr>
          <a:xfrm>
            <a:off x="1691680" y="116632"/>
            <a:ext cx="6408712" cy="648071"/>
          </a:xfrm>
        </p:spPr>
        <p:txBody>
          <a:bodyPr>
            <a:normAutofit/>
          </a:bodyPr>
          <a:lstStyle/>
          <a:p>
            <a:r>
              <a:rPr lang="ru-RU" dirty="0" smtClean="0">
                <a:solidFill>
                  <a:srgbClr val="4D4D4D"/>
                </a:solidFill>
              </a:rPr>
              <a:t>Читательский марафон</a:t>
            </a:r>
            <a:endParaRPr lang="ru-RU" dirty="0">
              <a:solidFill>
                <a:srgbClr val="4D4D4D"/>
              </a:solidFill>
            </a:endParaRPr>
          </a:p>
        </p:txBody>
      </p:sp>
      <p:pic>
        <p:nvPicPr>
          <p:cNvPr id="16" name="Рисунок 15" descr="C:\Users\ElenaP\AppData\Local\Temp\Rar$DIa0.195\IMG_194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764704"/>
            <a:ext cx="4084610" cy="25860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Рисунок 17" descr="C:\Users\ElenaP\AppData\Local\Temp\Rar$DIa0.113\IMG_1950.jpg"/>
          <p:cNvPicPr/>
          <p:nvPr/>
        </p:nvPicPr>
        <p:blipFill>
          <a:blip r:embed="rId3" cstate="print"/>
          <a:srcRect l="8571" t="9980" r="11837" b="2694"/>
          <a:stretch>
            <a:fillRect/>
          </a:stretch>
        </p:blipFill>
        <p:spPr bwMode="auto">
          <a:xfrm>
            <a:off x="5148064" y="764704"/>
            <a:ext cx="3714750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323528" y="3759424"/>
            <a:ext cx="3635896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В течение года проводился Читательский марафон – эффективный игровой инструмент, который превратил процесс чтения в увлекательное соревнование, Участие в проекте помогло не только сформировать  у детей устойчивый интерес к литературе, но и  повысить читательскую грамотность.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В каждом классе начальной школы победители были награждены подарочным  сертификатом «Мир </a:t>
            </a:r>
            <a:r>
              <a:rPr lang="ru-RU" sz="1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квестов</a:t>
            </a:r>
            <a:r>
              <a:rPr lang="ru-RU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», а 4 «Т» класс, который стал  победителем марафона,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поездкой в «</a:t>
            </a:r>
            <a:r>
              <a:rPr kumimoji="0" lang="ru-RU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Москвариум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».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Рисунок 19" descr="C:\Users\ElenaP\Downloads\-5278661012225727437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501008"/>
            <a:ext cx="4648200" cy="29820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5" name="Рисунок 24" descr="https://arhlib.ru/wp-content/uploads/2021/03/1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2636912"/>
            <a:ext cx="1008112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16" name="AutoShape 4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18" name="AutoShape 6" descr="https://apf.mail.ru/cgi-bin/readmsg/2HTA5Y76fOk.jpg?id=15607753861688874107%3B0%3B1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8922" name="AutoShape 10" descr="https://apf.mail.ru/cgi-bin/readmsg/lVDEFgu3-HM%20(1).jpg?id=15607753861688874107%3B0%3B2&amp;x-email=le-an-a%40mail.ru&amp;exif=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2" name="AutoShape 2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4" name="AutoShape 4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0486" name="AutoShape 6" descr="blob:https://web.whatsapp.com/456a3862-ffde-4c8c-803f-124e984807c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Заголовок 3"/>
          <p:cNvSpPr>
            <a:spLocks noGrp="1"/>
          </p:cNvSpPr>
          <p:nvPr>
            <p:ph type="title"/>
          </p:nvPr>
        </p:nvSpPr>
        <p:spPr>
          <a:xfrm>
            <a:off x="1259632" y="116632"/>
            <a:ext cx="6840760" cy="1008112"/>
          </a:xfrm>
        </p:spPr>
        <p:txBody>
          <a:bodyPr>
            <a:normAutofit/>
          </a:bodyPr>
          <a:lstStyle/>
          <a:p>
            <a:r>
              <a:rPr lang="ru-RU" sz="2000" b="1" dirty="0" smtClean="0">
                <a:solidFill>
                  <a:srgbClr val="4D4D4D"/>
                </a:solidFill>
              </a:rPr>
              <a:t>Встреча </a:t>
            </a:r>
            <a:br>
              <a:rPr lang="ru-RU" sz="2000" b="1" dirty="0" smtClean="0">
                <a:solidFill>
                  <a:srgbClr val="4D4D4D"/>
                </a:solidFill>
              </a:rPr>
            </a:br>
            <a:r>
              <a:rPr lang="ru-RU" sz="2000" b="1" dirty="0" smtClean="0">
                <a:solidFill>
                  <a:srgbClr val="4D4D4D"/>
                </a:solidFill>
              </a:rPr>
              <a:t>с Викторией Валерьевной </a:t>
            </a:r>
            <a:r>
              <a:rPr lang="ru-RU" sz="2000" b="1" dirty="0" err="1" smtClean="0">
                <a:solidFill>
                  <a:srgbClr val="4D4D4D"/>
                </a:solidFill>
              </a:rPr>
              <a:t>Ледерман</a:t>
            </a:r>
            <a:r>
              <a:rPr lang="ru-RU" sz="2000" b="1" dirty="0" smtClean="0">
                <a:solidFill>
                  <a:srgbClr val="4D4D4D"/>
                </a:solidFill>
              </a:rPr>
              <a:t> – автором бестселлеров для детей и подростков</a:t>
            </a:r>
            <a:endParaRPr lang="ru-RU" sz="2000" b="1" dirty="0">
              <a:solidFill>
                <a:srgbClr val="4D4D4D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4581128"/>
            <a:ext cx="4896544" cy="201622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sz="1400" dirty="0" smtClean="0">
                <a:solidFill>
                  <a:schemeClr val="tx1"/>
                </a:solidFill>
              </a:rPr>
              <a:t>	На встрече В. В. </a:t>
            </a:r>
            <a:r>
              <a:rPr lang="ru-RU" sz="1400" dirty="0" err="1" smtClean="0">
                <a:solidFill>
                  <a:schemeClr val="tx1"/>
                </a:solidFill>
              </a:rPr>
              <a:t>Ледерман</a:t>
            </a:r>
            <a:r>
              <a:rPr lang="ru-RU" sz="1400" dirty="0" smtClean="0">
                <a:solidFill>
                  <a:schemeClr val="tx1"/>
                </a:solidFill>
              </a:rPr>
              <a:t> рассказала много забавных историй создания книг. Школьники получили возможность задать вопросы о сюжетах, мотивах персонажей и писательском труде. В результате общения профессия писателя стала более понятной и досягаемой для наших учеников.</a:t>
            </a:r>
          </a:p>
          <a:p>
            <a:pPr algn="just"/>
            <a:r>
              <a:rPr lang="ru-RU" sz="1400" dirty="0" smtClean="0">
                <a:solidFill>
                  <a:schemeClr val="tx1"/>
                </a:solidFill>
              </a:rPr>
              <a:t>	Все желающие смогли приобрести книги с автографом автора.</a:t>
            </a:r>
            <a:endParaRPr lang="ru-RU" sz="1400" dirty="0">
              <a:solidFill>
                <a:schemeClr val="tx1"/>
              </a:solidFill>
            </a:endParaRPr>
          </a:p>
        </p:txBody>
      </p:sp>
      <p:pic>
        <p:nvPicPr>
          <p:cNvPr id="13" name="Рисунок 12" descr="C:\Users\ElenaP\Downloads\IMG_4011.jpg"/>
          <p:cNvPicPr/>
          <p:nvPr/>
        </p:nvPicPr>
        <p:blipFill>
          <a:blip r:embed="rId2" cstate="print"/>
          <a:srcRect l="13251" t="11259"/>
          <a:stretch>
            <a:fillRect/>
          </a:stretch>
        </p:blipFill>
        <p:spPr bwMode="auto">
          <a:xfrm>
            <a:off x="251520" y="1196752"/>
            <a:ext cx="3600400" cy="5112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Рисунок 13" descr="C:\Users\ElenaP\AppData\Local\Temp\Rar$DIa0.370\IMG_3990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995936" y="1052736"/>
            <a:ext cx="4896544" cy="33843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2699792" y="116632"/>
            <a:ext cx="612363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b="1" i="1" dirty="0" smtClean="0"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lang="ru-RU" sz="2800" b="1" i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Вперед, мальчишки и девчонки!</a:t>
            </a:r>
            <a:r>
              <a:rPr lang="ru-RU" sz="2800" b="1" i="1" dirty="0" smtClean="0"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endParaRPr lang="ru-RU" sz="2800" b="1" i="1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2555776" y="548680"/>
            <a:ext cx="6408712" cy="14157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/>
            <a:r>
              <a:rPr lang="ru-RU" sz="1400" dirty="0" smtClean="0"/>
              <a:t>        </a:t>
            </a:r>
            <a:r>
              <a:rPr lang="ru-RU" sz="1200" dirty="0" smtClean="0"/>
              <a:t>В преддверии Дня Защитника Отечества 20-21 февраля для учеников 6-11 классов традиционно прошла игра </a:t>
            </a:r>
            <a:r>
              <a:rPr lang="ru-RU" sz="1200" b="1" dirty="0" smtClean="0"/>
              <a:t>«Вперед, мальчишки и девчонки!»</a:t>
            </a:r>
            <a:r>
              <a:rPr lang="ru-RU" sz="1200" dirty="0" smtClean="0"/>
              <a:t>. Команды – «Непотопляемые линкоры» и «Морские котики» – состязались в строевой подготовке и песне, проходили курс молодого школьника, участвовали в творческих конкурсах и спортивных испытаниях, искали спрятанный флаг и выполняли множество других увлекательных заданий. Игра сочетала серьёзную дисциплину со смехом и азартом, воспитывая чувство товарищества и патриотизма.</a:t>
            </a:r>
            <a:endParaRPr lang="ru-RU" sz="1200" dirty="0"/>
          </a:p>
        </p:txBody>
      </p:sp>
      <p:pic>
        <p:nvPicPr>
          <p:cNvPr id="7" name="Рисунок 6" descr="C:\Users\ElenaP\Downloads\C1Evhyp_DyUNg8vEJxxbnpflEKBMWZHZ4XAZv5fLW_Hbn-QIiWmKDzNBMV6u2cDOYIhFsPzI5SE48SVUxIXFDYHe.jpg"/>
          <p:cNvPicPr/>
          <p:nvPr/>
        </p:nvPicPr>
        <p:blipFill>
          <a:blip r:embed="rId2" cstate="print"/>
          <a:srcRect l="26146" t="1730" r="22140" b="2542"/>
          <a:stretch>
            <a:fillRect/>
          </a:stretch>
        </p:blipFill>
        <p:spPr bwMode="auto">
          <a:xfrm>
            <a:off x="4932040" y="2132856"/>
            <a:ext cx="3912023" cy="4464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kiHNv_j-JTSbRDDmJWl3x18oQ6TY9hyEkSoP_RTJjFEPnqT_Yxhh7h7w9bo2D2_JS_zC9UoN66QWEoiE4aqqg0Xl.jpg"/>
          <p:cNvPicPr/>
          <p:nvPr/>
        </p:nvPicPr>
        <p:blipFill>
          <a:blip r:embed="rId3" cstate="print">
            <a:lum bright="20000" contrast="40000"/>
          </a:blip>
          <a:srcRect l="25009" r="8813"/>
          <a:stretch>
            <a:fillRect/>
          </a:stretch>
        </p:blipFill>
        <p:spPr bwMode="auto">
          <a:xfrm>
            <a:off x="179512" y="188640"/>
            <a:ext cx="2376264" cy="2376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Рисунок 3" descr="C:\Users\ElenaP\Downloads\mnO3Ahj9h9WfrQu5DCL8tohoIuWWWZvlcUdYagrXcN09DHJnuP2U8xXT8hKKiXP6P4kXkIR1Of8rcpuJQzDiNiDj.jpg"/>
          <p:cNvPicPr/>
          <p:nvPr/>
        </p:nvPicPr>
        <p:blipFill>
          <a:blip r:embed="rId4" cstate="print"/>
          <a:srcRect l="1260" r="39499"/>
          <a:stretch>
            <a:fillRect/>
          </a:stretch>
        </p:blipFill>
        <p:spPr bwMode="auto">
          <a:xfrm>
            <a:off x="323528" y="2132856"/>
            <a:ext cx="4104456" cy="44557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755576" y="332656"/>
            <a:ext cx="79958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000" b="1" i="1" dirty="0" smtClean="0"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lang="ru-RU" sz="4000" b="1" i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Вперед, мальчишки и девчонки!</a:t>
            </a:r>
            <a:r>
              <a:rPr lang="ru-RU" sz="4000" b="1" i="1" dirty="0" smtClean="0"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endParaRPr lang="ru-RU" sz="4000" b="1" i="1" dirty="0"/>
          </a:p>
        </p:txBody>
      </p:sp>
      <p:pic>
        <p:nvPicPr>
          <p:cNvPr id="3" name="Рисунок 2" descr="C:\Users\ElenaP\Downloads\BEnlUhaCScV_5wkz3UUL1zoKuB3ZpCaZhTN9A1YtuZSXSWvhsCN189kGaKSx9dyZ3cbw3IskvRO0IiysUuukyYP8.jpg"/>
          <p:cNvPicPr/>
          <p:nvPr/>
        </p:nvPicPr>
        <p:blipFill>
          <a:blip r:embed="rId2" cstate="print"/>
          <a:srcRect l="6648" r="8610"/>
          <a:stretch>
            <a:fillRect/>
          </a:stretch>
        </p:blipFill>
        <p:spPr bwMode="auto">
          <a:xfrm>
            <a:off x="251521" y="1196753"/>
            <a:ext cx="2880320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Рисунок 3" descr="C:\Users\ElenaP\Downloads\firNtADpp3ahjL28E-XuzK4JjfQoKP4w9RudtfXULzHQo6HT8nb6SQvP6x1uo3bnybIbrd_k753GvBF1en3D7Bh0.jpg"/>
          <p:cNvPicPr/>
          <p:nvPr/>
        </p:nvPicPr>
        <p:blipFill>
          <a:blip r:embed="rId3" cstate="print"/>
          <a:srcRect l="35792" t="21474" r="3204" b="5769"/>
          <a:stretch>
            <a:fillRect/>
          </a:stretch>
        </p:blipFill>
        <p:spPr bwMode="auto">
          <a:xfrm>
            <a:off x="6084168" y="1196753"/>
            <a:ext cx="2889746" cy="22322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mWeJBo15qs8W0VMI5seRGjgOloyEv0H9PLPgnusogWU88pdJjAuqQR1rNBAmK8mKbBpJHusQ3JTfFrZgGzBaganD.jpg"/>
          <p:cNvPicPr/>
          <p:nvPr/>
        </p:nvPicPr>
        <p:blipFill>
          <a:blip r:embed="rId4" cstate="print">
            <a:lum bright="20000" contrast="30000"/>
          </a:blip>
          <a:srcRect r="8932"/>
          <a:stretch>
            <a:fillRect/>
          </a:stretch>
        </p:blipFill>
        <p:spPr bwMode="auto">
          <a:xfrm>
            <a:off x="2843808" y="3933056"/>
            <a:ext cx="3528392" cy="27809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fJnlwB7DQhDmcpDO4SFT4bSNjp25l6lOj6xq3hNnuvvFQ1HLt9ZqAUzXBbHyevumzF-1JnFDoxqlsA6KeSM4XGcq.jpg"/>
          <p:cNvPicPr/>
          <p:nvPr/>
        </p:nvPicPr>
        <p:blipFill>
          <a:blip r:embed="rId5" cstate="print"/>
          <a:srcRect t="8400" r="18614" b="23036"/>
          <a:stretch>
            <a:fillRect/>
          </a:stretch>
        </p:blipFill>
        <p:spPr bwMode="auto">
          <a:xfrm>
            <a:off x="323528" y="3645024"/>
            <a:ext cx="2232248" cy="30689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NtGQieDCsQFd9z7wkDAxvn21gvayieode-us81sM4bkXMKHtBfMaQ2zt9VHuMjbHC8xI3Xv8VX0eGLdYNs_2kBl6.jpg"/>
          <p:cNvPicPr/>
          <p:nvPr/>
        </p:nvPicPr>
        <p:blipFill>
          <a:blip r:embed="rId6" cstate="print">
            <a:lum bright="20000" contrast="20000"/>
          </a:blip>
          <a:srcRect l="10229" r="22288"/>
          <a:stretch>
            <a:fillRect/>
          </a:stretch>
        </p:blipFill>
        <p:spPr bwMode="auto">
          <a:xfrm>
            <a:off x="3347864" y="1196752"/>
            <a:ext cx="2448272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Ey6TIkeo-Lvn_CRfPGCL3zjxNGKOs2nJICRqT1rTNj4DvXy4Ypa_Xxu90KPpaGQfABtLEFGFt-5SG4Rt1bzPk__1.jpg"/>
          <p:cNvPicPr/>
          <p:nvPr/>
        </p:nvPicPr>
        <p:blipFill>
          <a:blip r:embed="rId7" cstate="print">
            <a:lum bright="20000" contrast="30000"/>
          </a:blip>
          <a:srcRect l="21648" t="17865" r="5609" b="14055"/>
          <a:stretch>
            <a:fillRect/>
          </a:stretch>
        </p:blipFill>
        <p:spPr bwMode="auto">
          <a:xfrm>
            <a:off x="6660232" y="3645024"/>
            <a:ext cx="2113770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827584" y="0"/>
            <a:ext cx="79958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000" b="1" i="1" dirty="0" smtClean="0"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lang="ru-RU" sz="4000" b="1" i="1" dirty="0" err="1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Зарничка</a:t>
            </a:r>
            <a:r>
              <a:rPr lang="ru-RU" sz="4000" b="1" i="1" dirty="0" smtClean="0"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endParaRPr lang="ru-RU" sz="4000" b="1" i="1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 rot="10800000" flipV="1">
            <a:off x="2699792" y="650305"/>
            <a:ext cx="6192688" cy="156966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ru-RU" sz="1200" dirty="0" smtClean="0"/>
              <a:t>         Для младших школьников 25 февраля состоялась </a:t>
            </a:r>
            <a:r>
              <a:rPr lang="ru-RU" sz="1200" b="1" dirty="0" smtClean="0"/>
              <a:t>«</a:t>
            </a:r>
            <a:r>
              <a:rPr lang="ru-RU" sz="1200" b="1" dirty="0" err="1" smtClean="0"/>
              <a:t>Зарничка</a:t>
            </a:r>
            <a:r>
              <a:rPr lang="ru-RU" sz="1200" b="1" dirty="0" smtClean="0"/>
              <a:t>»</a:t>
            </a:r>
            <a:r>
              <a:rPr lang="ru-RU" sz="1200" dirty="0" smtClean="0"/>
              <a:t>. Шесть команд под руководством четвероклассников приняли участие в смотре строя и песни, а также в уличных спортивных состязаниях и подвижных испытаниях. Яркая, энергичная программа подарила участникам массу положительных эмоций и укрепила дружеские связи между классами.</a:t>
            </a:r>
          </a:p>
          <a:p>
            <a:pPr algn="just"/>
            <a:r>
              <a:rPr lang="ru-RU" sz="1200" dirty="0" smtClean="0"/>
              <a:t>       Обе игры – и «</a:t>
            </a:r>
            <a:r>
              <a:rPr lang="ru-RU" sz="1200" dirty="0" err="1" smtClean="0"/>
              <a:t>Зарничка</a:t>
            </a:r>
            <a:r>
              <a:rPr lang="ru-RU" sz="1200" dirty="0" smtClean="0"/>
              <a:t>», </a:t>
            </a:r>
            <a:r>
              <a:rPr lang="ru-RU" sz="1200" dirty="0" err="1" smtClean="0"/>
              <a:t>и</a:t>
            </a:r>
            <a:r>
              <a:rPr lang="ru-RU" sz="1200" dirty="0" smtClean="0"/>
              <a:t> «Вперед, мальчишки и девчонки!» – стали не просто развлечением, а важной частью воспитательной работы: дети учатся ответственности, взаимопомощи и гордости за свою страну.</a:t>
            </a:r>
            <a:endParaRPr lang="ru-RU" sz="1200" dirty="0"/>
          </a:p>
        </p:txBody>
      </p:sp>
      <p:pic>
        <p:nvPicPr>
          <p:cNvPr id="7" name="Рисунок 6" descr="https://storage11.eljur.ru/storage/802f2f1f5da379c48f3c1846f2d1ce4a?filename=IMG_20260603_114725.png&amp;domain=school-radosti"/>
          <p:cNvPicPr/>
          <p:nvPr/>
        </p:nvPicPr>
        <p:blipFill>
          <a:blip r:embed="rId2" cstate="print"/>
          <a:srcRect l="19787" r="13167"/>
          <a:stretch>
            <a:fillRect/>
          </a:stretch>
        </p:blipFill>
        <p:spPr bwMode="auto">
          <a:xfrm>
            <a:off x="251520" y="836712"/>
            <a:ext cx="2232248" cy="3960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https://storage11.eljur.ru/storage/acba821c2799ffa600ab271203d4798b?filename=IMG_20260603_114730.png&amp;domain=school-radosti"/>
          <p:cNvPicPr/>
          <p:nvPr/>
        </p:nvPicPr>
        <p:blipFill>
          <a:blip r:embed="rId3" cstate="print"/>
          <a:srcRect t="24295" b="13289"/>
          <a:stretch>
            <a:fillRect/>
          </a:stretch>
        </p:blipFill>
        <p:spPr bwMode="auto">
          <a:xfrm>
            <a:off x="2843808" y="2204864"/>
            <a:ext cx="3548971" cy="2904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https://storage11.eljur.ru/storage/bc79b2a06a30b4ed81c54073406570b8?filename=IMG_20260603_114744.png&amp;domain=school-radosti"/>
          <p:cNvPicPr/>
          <p:nvPr/>
        </p:nvPicPr>
        <p:blipFill>
          <a:blip r:embed="rId4" cstate="print"/>
          <a:srcRect l="20287" r="18132" b="48054"/>
          <a:stretch>
            <a:fillRect/>
          </a:stretch>
        </p:blipFill>
        <p:spPr bwMode="auto">
          <a:xfrm>
            <a:off x="6228184" y="3501008"/>
            <a:ext cx="2664296" cy="28906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https://storage11.eljur.ru/storage/e6de88d93004c7e112c05399c5659237?filename=IMG_20260603_114723.png&amp;domain=school-radosti"/>
          <p:cNvPicPr/>
          <p:nvPr/>
        </p:nvPicPr>
        <p:blipFill>
          <a:blip r:embed="rId5" cstate="print"/>
          <a:srcRect t="11790" r="7686"/>
          <a:stretch>
            <a:fillRect/>
          </a:stretch>
        </p:blipFill>
        <p:spPr bwMode="auto">
          <a:xfrm flipH="1">
            <a:off x="1259631" y="4149080"/>
            <a:ext cx="1872208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6" descr="ÐÐ°ÑÑÐ¸Ð½ÐºÐ¸ Ð¿Ð¾ Ð·Ð°Ð¿ÑÐ¾ÑÑ ÐºÐ°ÑÑÐ¸Ð½ÐºÐ° ÑÐ¾Ð»Ð½ÑÐµ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660232" y="2204864"/>
            <a:ext cx="1831004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1"/>
          <p:cNvSpPr>
            <a:spLocks noChangeArrowheads="1"/>
          </p:cNvSpPr>
          <p:nvPr/>
        </p:nvSpPr>
        <p:spPr bwMode="auto">
          <a:xfrm>
            <a:off x="179512" y="89094"/>
            <a:ext cx="8784976" cy="1769715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Масленица</a:t>
            </a: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ru-RU" sz="12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ru-RU" sz="1100" dirty="0" smtClean="0"/>
              <a:t>18 февраля прошла Масленица. Для воспитанников детского сада и учеников начальной школы пятиклассники организовали на улице ярмарку: на столах были сладкие угощения, которые можно было приобрести за жетоны. Жетоны дети зарабатывали в ходе спортивных состязаний – весёлых эстафет и конкурсов, где внимание, быстрота и командный дух ценились превыше всего. Так ребята сочетали активную игру с возможностью самостоятельно «заработать» сладости и лакомства. Фольклорный ансамбль поздравил всех песнями, плясками и народными играми: звучали задорные частушки, дети водили хороводы и участвовали в старинных забавах. Праздник завершился традиционным обрядом – на школьном дворе сожгли чучело Масленицы, символически проводив зиму и приглашая весну. День прошёл тепло, с улыбками и общим участием – дети и педагоги получили много положительных эмоций.</a:t>
            </a:r>
            <a:endParaRPr lang="ru-RU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 descr="C:\Users\ElenaP\Downloads\NDQxwSGOqovQKRw21g-KftAn-Fq_czV76Lt6u53bXN2ibEUJs5-lTcGHryzxid7yuiYu6pdA4mt4IumbkjXZrT8W.jpg"/>
          <p:cNvPicPr/>
          <p:nvPr/>
        </p:nvPicPr>
        <p:blipFill>
          <a:blip r:embed="rId2" cstate="print"/>
          <a:srcRect t="29866"/>
          <a:stretch>
            <a:fillRect/>
          </a:stretch>
        </p:blipFill>
        <p:spPr bwMode="auto">
          <a:xfrm>
            <a:off x="3851920" y="4437112"/>
            <a:ext cx="4894144" cy="22876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MXt1XsknXTv6oEaEScjlTm3KP8dq4ayRvuk3ZMp_Vvri1r2mgsm4lP3Pyyi-y8vlQqnZ6DGAGTQeiBFFsL06eYlY.jpg"/>
          <p:cNvPicPr/>
          <p:nvPr/>
        </p:nvPicPr>
        <p:blipFill>
          <a:blip r:embed="rId3" cstate="print"/>
          <a:srcRect l="23615" t="20513"/>
          <a:stretch>
            <a:fillRect/>
          </a:stretch>
        </p:blipFill>
        <p:spPr bwMode="auto">
          <a:xfrm>
            <a:off x="323528" y="1844824"/>
            <a:ext cx="3168352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gfgH9SnhwMMFlK5EkIm1rKR7U7iXtQ2clAUgqilgDMGdLErNZkveDUGn5C7QMg6mELZ6JAeObqvWmbzlHAOJA4bR.jpg"/>
          <p:cNvPicPr/>
          <p:nvPr/>
        </p:nvPicPr>
        <p:blipFill>
          <a:blip r:embed="rId4" cstate="print"/>
          <a:srcRect t="2782"/>
          <a:stretch>
            <a:fillRect/>
          </a:stretch>
        </p:blipFill>
        <p:spPr bwMode="auto">
          <a:xfrm>
            <a:off x="4644008" y="1844824"/>
            <a:ext cx="3960440" cy="25166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6" descr="ÐÐ°ÑÑÐ¸Ð½ÐºÐ¸ Ð¿Ð¾ Ð·Ð°Ð¿ÑÐ¾ÑÑ ÐºÐ°ÑÑÐ¸Ð½ÐºÐ° ÑÐ¾Ð»Ð½ÑÐµ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356992"/>
            <a:ext cx="1763688" cy="1624718"/>
          </a:xfrm>
          <a:prstGeom prst="rect">
            <a:avLst/>
          </a:prstGeom>
          <a:noFill/>
        </p:spPr>
      </p:pic>
      <p:pic>
        <p:nvPicPr>
          <p:cNvPr id="8" name="Рисунок 7" descr="C:\Users\ElenaP\Downloads\AFU2KDostRaOgFxMNrqTwXSclGGtkISMweRw3LdHPinobo1aL4Poqp58smxntgY7s-x_VQSCVKbPQoxYEZaIDgSt.jpg"/>
          <p:cNvPicPr/>
          <p:nvPr/>
        </p:nvPicPr>
        <p:blipFill>
          <a:blip r:embed="rId6" cstate="print"/>
          <a:srcRect l="58307" t="25123"/>
          <a:stretch>
            <a:fillRect/>
          </a:stretch>
        </p:blipFill>
        <p:spPr bwMode="auto">
          <a:xfrm>
            <a:off x="827584" y="4221088"/>
            <a:ext cx="2016224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6" descr="ÐÐ°ÑÑÐ¸Ð½ÐºÐ¸ Ð¿Ð¾ Ð·Ð°Ð¿ÑÐ¾ÑÑ ÐºÐ°ÑÑÐ¸Ð½ÐºÐ° ÑÐ¾Ð»Ð½ÑÐµ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059832" y="1556792"/>
            <a:ext cx="1831004" cy="1656184"/>
          </a:xfrm>
          <a:prstGeom prst="rect">
            <a:avLst/>
          </a:prstGeom>
          <a:noFill/>
        </p:spPr>
      </p:pic>
      <p:pic>
        <p:nvPicPr>
          <p:cNvPr id="9" name="Picture 6" descr="ÐÐ°ÑÑÐ¸Ð½ÐºÐ¸ Ð¿Ð¾ Ð·Ð°Ð¿ÑÐ¾ÑÑ ÐºÐ°ÑÑÐ¸Ð½ÐºÐ° ÑÐ¾Ð»Ð½ÑÐµ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979712" y="2996952"/>
            <a:ext cx="1831004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1"/>
          <p:cNvSpPr>
            <a:spLocks noChangeArrowheads="1"/>
          </p:cNvSpPr>
          <p:nvPr/>
        </p:nvSpPr>
        <p:spPr bwMode="auto">
          <a:xfrm>
            <a:off x="251520" y="116632"/>
            <a:ext cx="8784976" cy="2431435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День космонавтики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ru-RU" sz="12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ru-RU" sz="1400" dirty="0" smtClean="0"/>
              <a:t>Ко Дню космонавтики в основной и старшей школе прошла серия интеллектуальных </a:t>
            </a:r>
            <a:r>
              <a:rPr lang="ru-RU" sz="1400" dirty="0" err="1" smtClean="0"/>
              <a:t>квизов</a:t>
            </a:r>
            <a:r>
              <a:rPr lang="ru-RU" sz="1400" dirty="0" smtClean="0"/>
              <a:t>, посвящённых 65-летию полёта в космос Юрия Гагарина. Ученики соревновались в знаниях истории космонавтики, астрономии и биографии Гагарина, Леонова, Терешковой и других космонавтов: в вопросах были факты о подготовке к полёту, международном значении события и технологических достижениях той эпохи. Интеллектуальные раунды чередовались с творческими заданиями. </a:t>
            </a:r>
            <a:r>
              <a:rPr lang="ru-RU" sz="1400" dirty="0" err="1" smtClean="0"/>
              <a:t>Квизы</a:t>
            </a:r>
            <a:r>
              <a:rPr lang="ru-RU" sz="1400" dirty="0" smtClean="0"/>
              <a:t> пробудили интерес к науке и напомнили о вкладе нашей страны в покорение космоса. Начальные классы подготовили проекты, в которых отразили интересные факты из жизни космонавтов и провели конкурс рисунков.</a:t>
            </a:r>
            <a:endParaRPr lang="ru-RU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Рисунок 2" descr="C:\Users\ElenaP\Downloads\-5260257111722105870_119.jpg"/>
          <p:cNvPicPr/>
          <p:nvPr/>
        </p:nvPicPr>
        <p:blipFill>
          <a:blip r:embed="rId2" cstate="print"/>
          <a:srcRect l="35593" t="42146" r="13559" b="37055"/>
          <a:stretch>
            <a:fillRect/>
          </a:stretch>
        </p:blipFill>
        <p:spPr bwMode="auto">
          <a:xfrm>
            <a:off x="4716016" y="2636912"/>
            <a:ext cx="4104456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 descr="C:\Users\ElenaP\Downloads\космос (1).png"/>
          <p:cNvPicPr>
            <a:picLocks noChangeAspect="1" noChangeArrowheads="1"/>
          </p:cNvPicPr>
          <p:nvPr/>
        </p:nvPicPr>
        <p:blipFill>
          <a:blip r:embed="rId3" cstate="print"/>
          <a:srcRect l="1644"/>
          <a:stretch>
            <a:fillRect/>
          </a:stretch>
        </p:blipFill>
        <p:spPr bwMode="auto">
          <a:xfrm>
            <a:off x="251520" y="2636912"/>
            <a:ext cx="4306693" cy="32838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395536" y="1001634"/>
            <a:ext cx="3816424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ru-RU" sz="1600" dirty="0" smtClean="0"/>
              <a:t>В начале апреля первоклассники прощались и с Азбукой, и с 1 классом – в следующем учебном году они уже ученики 2 класса! Ребята читали стихи, разыгрывали сценки, пели, играли, но главное – продемонстрировали и учителям, и родителям, чему же они научились в 1 классе – и читать, и писать, и считать!</a:t>
            </a:r>
            <a:endParaRPr lang="ru-RU" sz="1600" dirty="0"/>
          </a:p>
        </p:txBody>
      </p:sp>
      <p:pic>
        <p:nvPicPr>
          <p:cNvPr id="4" name="Рисунок 3" descr="C:\Users\ElenaP\Downloads\-xB0-wOokgP76qz3g60c1NK1xAHHnDU5X_JJQsEe4zjkdvzVWdNNVr1RKfI_XcCdLHw__kGGHjMoqYzyPM4WG5V9.jpg"/>
          <p:cNvPicPr/>
          <p:nvPr/>
        </p:nvPicPr>
        <p:blipFill>
          <a:blip r:embed="rId2" cstate="print">
            <a:lum bright="20000" contrast="20000"/>
          </a:blip>
          <a:srcRect l="3230" t="9253" r="3083"/>
          <a:stretch>
            <a:fillRect/>
          </a:stretch>
        </p:blipFill>
        <p:spPr bwMode="auto">
          <a:xfrm>
            <a:off x="2339752" y="3645024"/>
            <a:ext cx="4680520" cy="28529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PPgI2r7Pw5IeIT8gQrcAZ3kSChSIFTp4RrnDDi2ktqr_uERxR4A64IQ_TLySp_FrHsfoF5LC49f9GASzpkJWNoeW.jpg"/>
          <p:cNvPicPr/>
          <p:nvPr/>
        </p:nvPicPr>
        <p:blipFill>
          <a:blip r:embed="rId3" cstate="print">
            <a:lum bright="20000" contrast="20000"/>
          </a:blip>
          <a:srcRect/>
          <a:stretch>
            <a:fillRect/>
          </a:stretch>
        </p:blipFill>
        <p:spPr bwMode="auto">
          <a:xfrm>
            <a:off x="4283968" y="332656"/>
            <a:ext cx="4626397" cy="31317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-ehK1n-mgYGA6xFput1fQ1ue2D_nZha8LFDqNP7nHeaYgiQpodUrzqzXnSCY9_ntMe_BS7uYwJIwxHixxJnzD_v-.jpg"/>
          <p:cNvPicPr/>
          <p:nvPr/>
        </p:nvPicPr>
        <p:blipFill>
          <a:blip r:embed="rId4" cstate="print">
            <a:lum bright="10000" contrast="10000"/>
          </a:blip>
          <a:srcRect l="22904" t="20298" b="14951"/>
          <a:stretch>
            <a:fillRect/>
          </a:stretch>
        </p:blipFill>
        <p:spPr bwMode="auto">
          <a:xfrm>
            <a:off x="179512" y="3645024"/>
            <a:ext cx="2088232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55qVLZKnQk0HyaLlXRf1WM4d74eTiJe67Ra5v2npczwpeJgYpzyZPHbjB9pYUQf-I0ypzCp9iDNy8Gq9XHmeardC.jpg"/>
          <p:cNvPicPr/>
          <p:nvPr/>
        </p:nvPicPr>
        <p:blipFill>
          <a:blip r:embed="rId5" cstate="print">
            <a:lum bright="20000" contrast="20000"/>
          </a:blip>
          <a:srcRect l="22123" t="18365" b="3591"/>
          <a:stretch>
            <a:fillRect/>
          </a:stretch>
        </p:blipFill>
        <p:spPr bwMode="auto">
          <a:xfrm>
            <a:off x="7092280" y="3645024"/>
            <a:ext cx="1944216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Скругленный прямоугольник 15"/>
          <p:cNvSpPr/>
          <p:nvPr/>
        </p:nvSpPr>
        <p:spPr>
          <a:xfrm>
            <a:off x="539552" y="260648"/>
            <a:ext cx="3816424" cy="766438"/>
          </a:xfrm>
          <a:prstGeom prst="roundRect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rtlCol="0" anchor="ctr"/>
          <a:lstStyle/>
          <a:p>
            <a:pPr algn="ctr"/>
            <a:r>
              <a:rPr lang="ru-RU" sz="2400" b="1" i="1" dirty="0" smtClean="0"/>
              <a:t>Прощание с Азбукой</a:t>
            </a:r>
            <a:endParaRPr lang="ru-RU" sz="2400" b="1" dirty="0" smtClean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3923928" y="1556792"/>
            <a:ext cx="49685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 smtClean="0"/>
              <a:t>	Во II полугодии экскурсионная карта «Школы радости» пополнилась новыми интересными направлениями: ребята продолжили путешествовать по России, знакомясь с её историей, культурой и традициями. Шестиклассники посетили Павловский Посад – город с богатой ремесленной традицией, где ученики познакомились с мастерством ткачей и историей знаменитых </a:t>
            </a:r>
            <a:r>
              <a:rPr lang="ru-RU" sz="1200" dirty="0" err="1" smtClean="0"/>
              <a:t>павловопосадских</a:t>
            </a:r>
            <a:r>
              <a:rPr lang="ru-RU" sz="1200" dirty="0" smtClean="0"/>
              <a:t> платков, побывали на экскурсии по мастерским и музеям края</a:t>
            </a:r>
            <a:endParaRPr lang="ru-RU" sz="1200" dirty="0"/>
          </a:p>
        </p:txBody>
      </p:sp>
      <p:pic>
        <p:nvPicPr>
          <p:cNvPr id="6" name="Рисунок 5" descr="C:\Users\ElenaP\Downloads\-5260560619881044656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3528392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0560619881044653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356992"/>
            <a:ext cx="4036271" cy="3098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0560619881044651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005064"/>
            <a:ext cx="3487479" cy="26147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286000" y="22748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ru-RU" dirty="0"/>
          </a:p>
        </p:txBody>
      </p:sp>
      <p:sp>
        <p:nvSpPr>
          <p:cNvPr id="104449" name="Rectangle 1"/>
          <p:cNvSpPr>
            <a:spLocks noChangeArrowheads="1"/>
          </p:cNvSpPr>
          <p:nvPr/>
        </p:nvSpPr>
        <p:spPr bwMode="auto">
          <a:xfrm>
            <a:off x="2915816" y="1628800"/>
            <a:ext cx="352839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Обучаю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щиеся 4 «Л» класса посетили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Музей-усадьбу Л.Н.Толстого в Хамовниках. Здесь писатель с семьей работал над созданием около 100 произведений. Ребята с интересом слушали факты из жизни писателя и истории написания известных творений.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Рисунок 7" descr="C:\Users\ElenaP\AppData\Local\Temp\Rar$DIa0.237\35370ac2-4f33-43c1-a047-83dc267219d1.jpg"/>
          <p:cNvPicPr/>
          <p:nvPr/>
        </p:nvPicPr>
        <p:blipFill>
          <a:blip r:embed="rId2" cstate="print"/>
          <a:srcRect l="2941" r="2941"/>
          <a:stretch>
            <a:fillRect/>
          </a:stretch>
        </p:blipFill>
        <p:spPr bwMode="auto">
          <a:xfrm>
            <a:off x="395536" y="908720"/>
            <a:ext cx="2304256" cy="3240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AppData\Local\Temp\Rar$DIa0.604\5de11a93-8184-4907-a90d-ff703a763768.jpg"/>
          <p:cNvPicPr/>
          <p:nvPr/>
        </p:nvPicPr>
        <p:blipFill>
          <a:blip r:embed="rId3" cstate="print"/>
          <a:srcRect t="10721" b="7080"/>
          <a:stretch>
            <a:fillRect/>
          </a:stretch>
        </p:blipFill>
        <p:spPr bwMode="auto">
          <a:xfrm>
            <a:off x="1907704" y="3068960"/>
            <a:ext cx="5373106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AppData\Local\Temp\Rar$DIa0.864\b7be8131-a6ed-40b7-99a2-66bd623305af.jpg"/>
          <p:cNvPicPr/>
          <p:nvPr/>
        </p:nvPicPr>
        <p:blipFill>
          <a:blip r:embed="rId4" cstate="print"/>
          <a:srcRect t="12918" b="5111"/>
          <a:stretch>
            <a:fillRect/>
          </a:stretch>
        </p:blipFill>
        <p:spPr bwMode="auto">
          <a:xfrm>
            <a:off x="6588224" y="980728"/>
            <a:ext cx="2075296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3635896" y="980728"/>
            <a:ext cx="2952328" cy="286232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ru-RU" dirty="0" smtClean="0"/>
              <a:t>Ученики 7-8 классов отправились в Санкт‑Петербург – поездка включала посещение музеев, прогулки по историческим кварталам и обсуждение увиденного на уроках истории и литературы.</a:t>
            </a:r>
            <a:endParaRPr lang="ru-RU" dirty="0"/>
          </a:p>
        </p:txBody>
      </p:sp>
      <p:pic>
        <p:nvPicPr>
          <p:cNvPr id="6" name="Рисунок 5" descr="C:\Users\ElenaP\Downloads\-5350461178808833603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05064"/>
            <a:ext cx="4320480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2697439125248234_121.jpg"/>
          <p:cNvPicPr/>
          <p:nvPr/>
        </p:nvPicPr>
        <p:blipFill>
          <a:blip r:embed="rId3" cstate="print"/>
          <a:srcRect b="15863"/>
          <a:stretch>
            <a:fillRect/>
          </a:stretch>
        </p:blipFill>
        <p:spPr bwMode="auto">
          <a:xfrm>
            <a:off x="395536" y="836712"/>
            <a:ext cx="3168352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2697439125248225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005064"/>
            <a:ext cx="3960440" cy="26652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-5346294270257731887_12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836712"/>
            <a:ext cx="2208205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483768" y="980728"/>
            <a:ext cx="3294112" cy="230832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/>
            <a:r>
              <a:rPr lang="ru-RU" sz="1400" dirty="0" smtClean="0"/>
              <a:t>7</a:t>
            </a:r>
            <a:r>
              <a:rPr lang="ru-RU" sz="1600" dirty="0" smtClean="0"/>
              <a:t>, 8 и 10 классы совершили поездку в Кострому. Там школьники изучали архитектурное наследие города, посещали музеи и усадьбы, знакомились с традициями </a:t>
            </a:r>
            <a:r>
              <a:rPr lang="ru-RU" sz="1600" dirty="0" err="1" smtClean="0"/>
              <a:t>Сусанинского</a:t>
            </a:r>
            <a:r>
              <a:rPr lang="ru-RU" sz="1600" dirty="0" smtClean="0"/>
              <a:t> края и обсуждали роль региональной культуры в истории России. </a:t>
            </a:r>
            <a:endParaRPr lang="ru-RU" sz="1600" dirty="0"/>
          </a:p>
        </p:txBody>
      </p:sp>
      <p:pic>
        <p:nvPicPr>
          <p:cNvPr id="6" name="Рисунок 5" descr="C:\Users\ElenaP\Downloads\-5469886867642716139_121.jpg"/>
          <p:cNvPicPr/>
          <p:nvPr/>
        </p:nvPicPr>
        <p:blipFill>
          <a:blip r:embed="rId2" cstate="print"/>
          <a:srcRect b="4210"/>
          <a:stretch>
            <a:fillRect/>
          </a:stretch>
        </p:blipFill>
        <p:spPr bwMode="auto">
          <a:xfrm>
            <a:off x="251520" y="836712"/>
            <a:ext cx="1916304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469886867642716140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908720"/>
            <a:ext cx="2880320" cy="23430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469812414384639630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356992"/>
            <a:ext cx="4032448" cy="30925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-5469886867642716134_12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356992"/>
            <a:ext cx="4042759" cy="30671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105473" name="Rectangle 1"/>
          <p:cNvSpPr>
            <a:spLocks noChangeArrowheads="1"/>
          </p:cNvSpPr>
          <p:nvPr/>
        </p:nvSpPr>
        <p:spPr bwMode="auto">
          <a:xfrm>
            <a:off x="3131840" y="1412776"/>
            <a:ext cx="3312368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Десятиклассники побывали в Выборге 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городе с интересной фортификационной и архитектурной историей. Экскурсия по старому городу, осмотр замка и прогулки по набережным дали старшеклассникам богатую почву для размышлений о пересечении культур и исторических эпох. Каждая из поездок сочетала познавательные экскурсии, практические задания и творческие встречи, что делало их важной частью образовательного процесса. Путешествия помогли ученикам расширить кругозор, углубить знания по предметам и ощутить дух исторических мест лично.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Рисунок 4" descr="C:\Users\ElenaP\Downloads\-5255742851985905145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293096"/>
            <a:ext cx="3312368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-5255742851985905148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2736303" cy="32717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56031439428459479_119.jpg"/>
          <p:cNvPicPr/>
          <p:nvPr/>
        </p:nvPicPr>
        <p:blipFill>
          <a:blip r:embed="rId4" cstate="print"/>
          <a:srcRect t="3718" b="30214"/>
          <a:stretch>
            <a:fillRect/>
          </a:stretch>
        </p:blipFill>
        <p:spPr bwMode="auto">
          <a:xfrm flipH="1">
            <a:off x="6588224" y="908720"/>
            <a:ext cx="2203155" cy="32380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57994651799590951_12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293096"/>
            <a:ext cx="3312368" cy="24238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pic>
        <p:nvPicPr>
          <p:cNvPr id="6" name="Рисунок 5" descr="C:\Users\ElenaP\AppData\Local\Temp\Rar$DIa0.214\IMG_20260217_111109.jpg"/>
          <p:cNvPicPr/>
          <p:nvPr/>
        </p:nvPicPr>
        <p:blipFill>
          <a:blip r:embed="rId2" cstate="print"/>
          <a:srcRect l="11711" t="7806" r="15096"/>
          <a:stretch>
            <a:fillRect/>
          </a:stretch>
        </p:blipFill>
        <p:spPr bwMode="auto">
          <a:xfrm>
            <a:off x="395536" y="4149080"/>
            <a:ext cx="3600400" cy="2551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AppData\Local\Temp\Rar$DIa0.601\IMG_20260324_110633.jpg"/>
          <p:cNvPicPr/>
          <p:nvPr/>
        </p:nvPicPr>
        <p:blipFill>
          <a:blip r:embed="rId3" cstate="print"/>
          <a:srcRect r="13736"/>
          <a:stretch>
            <a:fillRect/>
          </a:stretch>
        </p:blipFill>
        <p:spPr bwMode="auto">
          <a:xfrm>
            <a:off x="4499992" y="3861048"/>
            <a:ext cx="4248472" cy="28595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AppData\Local\Temp\Rar$DIa0.542\IMG_20260217_121729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196752"/>
            <a:ext cx="4248472" cy="2590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Прямоугольник 4"/>
          <p:cNvSpPr/>
          <p:nvPr/>
        </p:nvSpPr>
        <p:spPr>
          <a:xfrm>
            <a:off x="899592" y="908720"/>
            <a:ext cx="7488832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Девятиклассники во </a:t>
            </a:r>
            <a:r>
              <a:rPr lang="en-US" dirty="0" smtClean="0">
                <a:solidFill>
                  <a:schemeClr val="tx1"/>
                </a:solidFill>
              </a:rPr>
              <a:t>II</a:t>
            </a:r>
            <a:r>
              <a:rPr lang="ru-RU" dirty="0" smtClean="0">
                <a:solidFill>
                  <a:schemeClr val="tx1"/>
                </a:solidFill>
              </a:rPr>
              <a:t> полугодии посетили музеи Гоголя, Лермонтова, Центрального банка РФ</a:t>
            </a:r>
            <a:endParaRPr lang="ru-RU" dirty="0">
              <a:solidFill>
                <a:schemeClr val="tx1"/>
              </a:solidFill>
            </a:endParaRPr>
          </a:p>
        </p:txBody>
      </p:sp>
      <p:pic>
        <p:nvPicPr>
          <p:cNvPr id="10" name="Рисунок 9" descr="C:\Users\ElenaP\AppData\Local\Temp\Rar$DIa0.800\IMG_20260410_142047.jpg"/>
          <p:cNvPicPr/>
          <p:nvPr/>
        </p:nvPicPr>
        <p:blipFill>
          <a:blip r:embed="rId5" cstate="print"/>
          <a:srcRect t="19603" b="13524"/>
          <a:stretch>
            <a:fillRect/>
          </a:stretch>
        </p:blipFill>
        <p:spPr bwMode="auto">
          <a:xfrm>
            <a:off x="755576" y="1772816"/>
            <a:ext cx="2808312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pic>
        <p:nvPicPr>
          <p:cNvPr id="6" name="Рисунок 5" descr="C:\Users\ElenaP\Downloads\-5260560619881044670_121.jpg"/>
          <p:cNvPicPr/>
          <p:nvPr/>
        </p:nvPicPr>
        <p:blipFill>
          <a:blip r:embed="rId2" cstate="print"/>
          <a:srcRect t="22038" b="4502"/>
          <a:stretch>
            <a:fillRect/>
          </a:stretch>
        </p:blipFill>
        <p:spPr bwMode="auto">
          <a:xfrm>
            <a:off x="611560" y="3861048"/>
            <a:ext cx="2939791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0560619881044668_121.jpg"/>
          <p:cNvPicPr/>
          <p:nvPr/>
        </p:nvPicPr>
        <p:blipFill>
          <a:blip r:embed="rId3" cstate="print"/>
          <a:srcRect t="4769"/>
          <a:stretch>
            <a:fillRect/>
          </a:stretch>
        </p:blipFill>
        <p:spPr bwMode="auto">
          <a:xfrm>
            <a:off x="4572000" y="3861048"/>
            <a:ext cx="4027369" cy="28755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0560619881044666_121.jpg"/>
          <p:cNvPicPr/>
          <p:nvPr/>
        </p:nvPicPr>
        <p:blipFill>
          <a:blip r:embed="rId4" cstate="print"/>
          <a:srcRect t="4908"/>
          <a:stretch>
            <a:fillRect/>
          </a:stretch>
        </p:blipFill>
        <p:spPr bwMode="auto">
          <a:xfrm>
            <a:off x="5508104" y="980728"/>
            <a:ext cx="3059974" cy="27905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-5260560619881044664_12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908720"/>
            <a:ext cx="3639774" cy="26368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Прямоугольник 4"/>
          <p:cNvSpPr/>
          <p:nvPr/>
        </p:nvSpPr>
        <p:spPr>
          <a:xfrm>
            <a:off x="2699792" y="3140968"/>
            <a:ext cx="3168352" cy="86409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МУЗЕЙ КОСМОНАВТИКИ</a:t>
            </a:r>
          </a:p>
          <a:p>
            <a:pPr algn="ctr"/>
            <a:r>
              <a:rPr lang="ru-RU" dirty="0" smtClean="0">
                <a:solidFill>
                  <a:schemeClr val="tx1"/>
                </a:solidFill>
              </a:rPr>
              <a:t>6 класс</a:t>
            </a:r>
            <a:endParaRPr lang="ru-RU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pic>
        <p:nvPicPr>
          <p:cNvPr id="6" name="Рисунок 5" descr="C:\Users\ElenaP\Downloads\-5262888625299462207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124744"/>
            <a:ext cx="3468570" cy="46261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2888625299462203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717032"/>
            <a:ext cx="3942730" cy="29561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2888625299462206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836712"/>
            <a:ext cx="3744416" cy="25503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Прямоугольник 4"/>
          <p:cNvSpPr/>
          <p:nvPr/>
        </p:nvSpPr>
        <p:spPr>
          <a:xfrm>
            <a:off x="179512" y="3356992"/>
            <a:ext cx="5328592" cy="1169551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/>
            <a:r>
              <a:rPr lang="ru-RU" sz="1400" dirty="0" smtClean="0"/>
              <a:t>Соприкоснуться с бытом писателя, его радостями и личными трагедиями, чтобы  лучше понять психологию его героев, страдающих и ищущих истину, десятиклассники смогли, посетив</a:t>
            </a:r>
          </a:p>
          <a:p>
            <a:pPr algn="just"/>
            <a:r>
              <a:rPr lang="ru-RU" sz="1400" dirty="0" smtClean="0"/>
              <a:t>дом-музей Ф. М. Достоевского.</a:t>
            </a:r>
            <a:endParaRPr lang="ru-RU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51520" y="1412776"/>
            <a:ext cx="3600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400" dirty="0" smtClean="0"/>
              <a:t>Ученики 10 и 11 классов посетили Музей Банка России с целью повышения финансовой грамотности, знакомства с историей финансов. </a:t>
            </a:r>
            <a:endParaRPr lang="ru-RU" sz="1400" dirty="0"/>
          </a:p>
        </p:txBody>
      </p:sp>
      <p:pic>
        <p:nvPicPr>
          <p:cNvPr id="6" name="Рисунок 5" descr="C:\Users\ElenaP\Downloads\-5262888625299462214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708920"/>
            <a:ext cx="4176464" cy="3263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Рисунок 7" descr="C:\Users\ElenaP\Downloads\-5262888625299462213_121.jpg"/>
          <p:cNvPicPr/>
          <p:nvPr/>
        </p:nvPicPr>
        <p:blipFill>
          <a:blip r:embed="rId3" cstate="print"/>
          <a:srcRect t="11162"/>
          <a:stretch>
            <a:fillRect/>
          </a:stretch>
        </p:blipFill>
        <p:spPr bwMode="auto">
          <a:xfrm>
            <a:off x="4644008" y="3717032"/>
            <a:ext cx="4248472" cy="286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Рисунок 8" descr="C:\Users\ElenaP\Downloads\-5262888625299462215_121.jpg"/>
          <p:cNvPicPr/>
          <p:nvPr/>
        </p:nvPicPr>
        <p:blipFill>
          <a:blip r:embed="rId4" cstate="print"/>
          <a:srcRect t="19355"/>
          <a:stretch>
            <a:fillRect/>
          </a:stretch>
        </p:blipFill>
        <p:spPr bwMode="auto">
          <a:xfrm>
            <a:off x="4499992" y="908720"/>
            <a:ext cx="439248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51520" y="116632"/>
            <a:ext cx="8784976" cy="7200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3175">
            <a:solidFill>
              <a:srgbClr val="6633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3200" dirty="0" smtClean="0">
              <a:solidFill>
                <a:schemeClr val="tx1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/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Экскурсии во </a:t>
            </a:r>
            <a:r>
              <a:rPr lang="en-US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ru-RU" sz="3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полугодии</a:t>
            </a:r>
            <a:endParaRPr lang="ru-RU" sz="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u-RU" sz="3200" b="1" i="1" dirty="0">
              <a:ln>
                <a:solidFill>
                  <a:srgbClr val="6633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484784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323528" y="5013176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ru-RU" sz="1400" dirty="0" smtClean="0"/>
              <a:t>Для формирования интереса к науке, расширения интеллектуального кругозора десятиклассники посетили уникальное учреждение Дом ученых,  которое сочетает в себе атмосферу высокой академической культуры, традиции просвещения и современные форматы популяризации знаний.</a:t>
            </a:r>
            <a:endParaRPr lang="ru-RU" sz="1400" dirty="0"/>
          </a:p>
        </p:txBody>
      </p:sp>
      <p:pic>
        <p:nvPicPr>
          <p:cNvPr id="6" name="Рисунок 5" descr="C:\Users\ElenaP\Downloads\-5262888625299462198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645024"/>
            <a:ext cx="4010455" cy="30249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262888625299462197_12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08720"/>
            <a:ext cx="2952328" cy="38884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-5262888625299462199_12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836712"/>
            <a:ext cx="3975283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 descr="C:\Users\ElenaP\Downloads\WVgHsjhA6XnBc49oqDiqSb5-1VuuYAnUYAspeN8u68SrOYap4G2sm2eiY-Qjm95c1PMSLq-TNqg8PyYvpVoJiRtQ.jpg"/>
          <p:cNvPicPr/>
          <p:nvPr/>
        </p:nvPicPr>
        <p:blipFill>
          <a:blip r:embed="rId2" cstate="print"/>
          <a:srcRect t="14455"/>
          <a:stretch>
            <a:fillRect/>
          </a:stretch>
        </p:blipFill>
        <p:spPr bwMode="auto">
          <a:xfrm>
            <a:off x="179512" y="4221088"/>
            <a:ext cx="3960440" cy="22687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ml8mxh0ydloHw473Fvr5Qqn8fspg1ieUryLYimuoNhv4WVrikShFMe8aC31swI97j8jBWlqnT63ONKhLNGR8rUav.jpg"/>
          <p:cNvPicPr/>
          <p:nvPr/>
        </p:nvPicPr>
        <p:blipFill>
          <a:blip r:embed="rId3" cstate="print"/>
          <a:srcRect t="20741" r="10998" b="6972"/>
          <a:stretch>
            <a:fillRect/>
          </a:stretch>
        </p:blipFill>
        <p:spPr bwMode="auto">
          <a:xfrm>
            <a:off x="179512" y="1772816"/>
            <a:ext cx="446449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07504" y="188640"/>
            <a:ext cx="8712968" cy="147732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ctr"/>
            <a:r>
              <a:rPr lang="ru-RU" dirty="0" smtClean="0"/>
              <a:t>НЕДЕЛЯ ИСКУССТВ</a:t>
            </a:r>
          </a:p>
          <a:p>
            <a:r>
              <a:rPr lang="ru-RU" sz="1200" dirty="0" smtClean="0"/>
              <a:t>         В конце апреля – первой половине мая состоялась Неделя искусств, которая собрала полные залы учеников, родителей, педагогов и подарила участникам и зрителям много тёплых эмоций.</a:t>
            </a:r>
          </a:p>
          <a:p>
            <a:r>
              <a:rPr lang="ru-RU" sz="1200" dirty="0" smtClean="0"/>
              <a:t>28 апреля состоялся </a:t>
            </a:r>
            <a:r>
              <a:rPr lang="ru-RU" sz="1200" b="1" dirty="0" smtClean="0"/>
              <a:t>отчётный концерт студии игры на гитаре</a:t>
            </a:r>
            <a:r>
              <a:rPr lang="ru-RU" sz="1200" dirty="0" smtClean="0"/>
              <a:t> (преподаватель Давыдов А.П.) и </a:t>
            </a:r>
            <a:r>
              <a:rPr lang="ru-RU" sz="1200" b="1" dirty="0" smtClean="0"/>
              <a:t>вокальной студии</a:t>
            </a:r>
            <a:r>
              <a:rPr lang="ru-RU" sz="1200" dirty="0" smtClean="0"/>
              <a:t> (преподаватель Соколова Л.А.). Юные музыканты начальной школы показали яркие номера: звучали гитары, барабаны, фортепиано и другие инструменты, а вокалисты порадовали искренними и живыми исполнениями. Каждый номер отличался вниманием к деталям и искренней детской радостью.</a:t>
            </a:r>
            <a:endParaRPr lang="ru-RU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C:\Users\ElenaP\Downloads\ynUyzLe2Tb2ZvG2PLJ689L-PE1mv79sfghXP79LQNIyGvGWEf0wRK8IH-MVFDcNJQWmt0ZcnyOT1DppCE-m-1g73.jpg"/>
          <p:cNvPicPr/>
          <p:nvPr/>
        </p:nvPicPr>
        <p:blipFill>
          <a:blip r:embed="rId4" cstate="print"/>
          <a:srcRect t="19164"/>
          <a:stretch>
            <a:fillRect/>
          </a:stretch>
        </p:blipFill>
        <p:spPr bwMode="auto">
          <a:xfrm>
            <a:off x="4932040" y="1772816"/>
            <a:ext cx="1729028" cy="21261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axEHEB-qnVQrsCZIGIBcio4u7gH7CcRcNVIKbAYQzRi7z0Q1zvE61GSEU1W_RNFEf7us7JZ2339fxsCKUzHzvEmh.jpg"/>
          <p:cNvPicPr/>
          <p:nvPr/>
        </p:nvPicPr>
        <p:blipFill>
          <a:blip r:embed="rId5" cstate="print"/>
          <a:srcRect l="23668" t="16495" r="28846" b="2921"/>
          <a:stretch>
            <a:fillRect/>
          </a:stretch>
        </p:blipFill>
        <p:spPr bwMode="auto">
          <a:xfrm>
            <a:off x="7020272" y="1772816"/>
            <a:ext cx="1975670" cy="48565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jjMw0b4aZWMi6KMAiEHl2jb_RTg8p9QpRoSj5huOUYN7_QKmUG4R6CD7RrGH3kAgK57I2gcUU0iwEEqvjlDupeq6.jpg"/>
          <p:cNvPicPr/>
          <p:nvPr/>
        </p:nvPicPr>
        <p:blipFill>
          <a:blip r:embed="rId6" cstate="print"/>
          <a:srcRect l="10254" t="9001" r="25158"/>
          <a:stretch>
            <a:fillRect/>
          </a:stretch>
        </p:blipFill>
        <p:spPr bwMode="auto">
          <a:xfrm>
            <a:off x="4211960" y="4077072"/>
            <a:ext cx="2736304" cy="25800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3131840" y="1124744"/>
            <a:ext cx="3312368" cy="230832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r>
              <a:rPr lang="ru-RU" sz="1400" dirty="0" smtClean="0"/>
              <a:t>13 мая на сцене ДК «Заречье» прошёл </a:t>
            </a:r>
            <a:r>
              <a:rPr lang="ru-RU" sz="1400" b="1" dirty="0" smtClean="0"/>
              <a:t>концерт по хореографии «Твори добро»</a:t>
            </a:r>
            <a:r>
              <a:rPr lang="ru-RU" sz="1400" dirty="0" smtClean="0"/>
              <a:t> (преподаватель </a:t>
            </a:r>
            <a:r>
              <a:rPr lang="ru-RU" sz="1400" dirty="0" err="1" smtClean="0"/>
              <a:t>Папунова</a:t>
            </a:r>
            <a:r>
              <a:rPr lang="ru-RU" sz="1400" dirty="0" smtClean="0"/>
              <a:t> А.А.). Танцевальные постановки учеников 1-6 классов были полны энергии, пластики и эмоциональной выразительности; через движение ребята рассказывали истории добра, дружбы и взаимопомощи.</a:t>
            </a:r>
            <a:endParaRPr lang="ru-RU" sz="1400" dirty="0"/>
          </a:p>
        </p:txBody>
      </p:sp>
      <p:sp>
        <p:nvSpPr>
          <p:cNvPr id="18434" name="AutoShape 2" descr="C:\Users\ElenaP\Desktop\Новая папка\IMG_7263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436" name="AutoShape 4" descr="C:\Users\ElenaP\Desktop\Новая папка\IMG_7263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438" name="AutoShape 6" descr="C:\Users\ElenaP\Desktop\Новая папка\IMG_7263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7" name="Рисунок 6"/>
          <p:cNvPicPr/>
          <p:nvPr/>
        </p:nvPicPr>
        <p:blipFill>
          <a:blip r:embed="rId2" cstate="print"/>
          <a:srcRect l="4150" t="9677" r="14122" b="16398"/>
          <a:stretch>
            <a:fillRect/>
          </a:stretch>
        </p:blipFill>
        <p:spPr bwMode="auto">
          <a:xfrm>
            <a:off x="2987824" y="3573016"/>
            <a:ext cx="4861294" cy="29239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/>
          <p:cNvPicPr/>
          <p:nvPr/>
        </p:nvPicPr>
        <p:blipFill>
          <a:blip r:embed="rId3" cstate="print"/>
          <a:srcRect l="16936" t="5704" r="10655" b="13369"/>
          <a:stretch>
            <a:fillRect/>
          </a:stretch>
        </p:blipFill>
        <p:spPr bwMode="auto">
          <a:xfrm>
            <a:off x="179512" y="1628800"/>
            <a:ext cx="2736304" cy="43951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/>
          <p:cNvPicPr/>
          <p:nvPr/>
        </p:nvPicPr>
        <p:blipFill>
          <a:blip r:embed="rId4" cstate="print"/>
          <a:srcRect t="7876" r="12893" b="20406"/>
          <a:stretch>
            <a:fillRect/>
          </a:stretch>
        </p:blipFill>
        <p:spPr bwMode="auto">
          <a:xfrm>
            <a:off x="6660232" y="764704"/>
            <a:ext cx="2285117" cy="31936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Блок-схема: перфолента 17"/>
          <p:cNvSpPr/>
          <p:nvPr/>
        </p:nvSpPr>
        <p:spPr>
          <a:xfrm>
            <a:off x="323528" y="188640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2" cstate="print"/>
          <a:srcRect l="4152" r="8901" b="22806"/>
          <a:stretch>
            <a:fillRect/>
          </a:stretch>
        </p:blipFill>
        <p:spPr bwMode="auto">
          <a:xfrm>
            <a:off x="251520" y="1124744"/>
            <a:ext cx="4212708" cy="24877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/>
          <p:cNvPicPr/>
          <p:nvPr/>
        </p:nvPicPr>
        <p:blipFill>
          <a:blip r:embed="rId3" cstate="print"/>
          <a:srcRect l="3971" t="8065" r="2777" b="10484"/>
          <a:stretch>
            <a:fillRect/>
          </a:stretch>
        </p:blipFill>
        <p:spPr bwMode="auto">
          <a:xfrm>
            <a:off x="4572000" y="764704"/>
            <a:ext cx="4127648" cy="23995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/>
          <p:cNvPicPr/>
          <p:nvPr/>
        </p:nvPicPr>
        <p:blipFill>
          <a:blip r:embed="rId4" cstate="print"/>
          <a:srcRect t="6711" r="1981" b="6711"/>
          <a:stretch>
            <a:fillRect/>
          </a:stretch>
        </p:blipFill>
        <p:spPr bwMode="auto">
          <a:xfrm>
            <a:off x="323528" y="3717032"/>
            <a:ext cx="4669908" cy="2743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/>
          <p:cNvPicPr/>
          <p:nvPr/>
        </p:nvPicPr>
        <p:blipFill>
          <a:blip r:embed="rId5" cstate="print"/>
          <a:srcRect t="14227" b="21443"/>
          <a:stretch>
            <a:fillRect/>
          </a:stretch>
        </p:blipFill>
        <p:spPr bwMode="auto">
          <a:xfrm>
            <a:off x="5292080" y="3212976"/>
            <a:ext cx="3436531" cy="33173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2" cstate="print"/>
          <a:srcRect l="5223" t="19624" r="3166" b="10187"/>
          <a:stretch>
            <a:fillRect/>
          </a:stretch>
        </p:blipFill>
        <p:spPr bwMode="auto">
          <a:xfrm>
            <a:off x="2195736" y="908720"/>
            <a:ext cx="4680520" cy="2477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/>
          <p:cNvPicPr/>
          <p:nvPr/>
        </p:nvPicPr>
        <p:blipFill>
          <a:blip r:embed="rId3" cstate="print"/>
          <a:srcRect l="3214" t="13651" r="9233" b="8824"/>
          <a:stretch>
            <a:fillRect/>
          </a:stretch>
        </p:blipFill>
        <p:spPr bwMode="auto">
          <a:xfrm>
            <a:off x="2195736" y="3573016"/>
            <a:ext cx="4680520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dZGQHXf-eNaecA5HbsJVa3pu_EWlZsKy-Ue3epHSPq26bXdGJ7xE72fUbVEFVDGxcENkCHz5abXuq1OoFqmlcAp1.jpg"/>
          <p:cNvPicPr/>
          <p:nvPr/>
        </p:nvPicPr>
        <p:blipFill>
          <a:blip r:embed="rId4" cstate="print">
            <a:lum bright="20000" contrast="20000"/>
          </a:blip>
          <a:srcRect l="41181" t="31796" r="30411" b="6204"/>
          <a:stretch>
            <a:fillRect/>
          </a:stretch>
        </p:blipFill>
        <p:spPr bwMode="auto">
          <a:xfrm>
            <a:off x="179512" y="2492896"/>
            <a:ext cx="1937341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IkFKMbzTDSndeYJwD5FVDIh3zEyFEOkDyu78r9DxnY457M38w5J8QeScds8SaSCUtgHaILVVNnn-z6BXChS3Nxb3.jpg"/>
          <p:cNvPicPr/>
          <p:nvPr/>
        </p:nvPicPr>
        <p:blipFill>
          <a:blip r:embed="rId5" cstate="print">
            <a:lum bright="20000" contrast="20000"/>
          </a:blip>
          <a:srcRect l="39789" t="37815" r="31922"/>
          <a:stretch>
            <a:fillRect/>
          </a:stretch>
        </p:blipFill>
        <p:spPr bwMode="auto">
          <a:xfrm>
            <a:off x="7020272" y="2564904"/>
            <a:ext cx="1944216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2" cstate="print"/>
          <a:srcRect l="9157" t="16398" r="11577" b="13172"/>
          <a:stretch>
            <a:fillRect/>
          </a:stretch>
        </p:blipFill>
        <p:spPr bwMode="auto">
          <a:xfrm>
            <a:off x="2555776" y="980728"/>
            <a:ext cx="4113205" cy="24291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/>
          <p:cNvPicPr/>
          <p:nvPr/>
        </p:nvPicPr>
        <p:blipFill>
          <a:blip r:embed="rId3" cstate="print"/>
          <a:srcRect l="9677" t="6864" r="9147" b="12036"/>
          <a:stretch>
            <a:fillRect/>
          </a:stretch>
        </p:blipFill>
        <p:spPr bwMode="auto">
          <a:xfrm>
            <a:off x="251520" y="2204864"/>
            <a:ext cx="2232248" cy="3240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/>
          <p:cNvPicPr/>
          <p:nvPr/>
        </p:nvPicPr>
        <p:blipFill>
          <a:blip r:embed="rId4" cstate="print"/>
          <a:srcRect l="36125" t="17204" r="33758" b="16041"/>
          <a:stretch>
            <a:fillRect/>
          </a:stretch>
        </p:blipFill>
        <p:spPr bwMode="auto">
          <a:xfrm>
            <a:off x="6732240" y="2204864"/>
            <a:ext cx="2146620" cy="3240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/>
          <p:cNvPicPr/>
          <p:nvPr/>
        </p:nvPicPr>
        <p:blipFill>
          <a:blip r:embed="rId5" cstate="print"/>
          <a:srcRect l="39814" t="29338" r="26634" b="18508"/>
          <a:stretch>
            <a:fillRect/>
          </a:stretch>
        </p:blipFill>
        <p:spPr bwMode="auto">
          <a:xfrm>
            <a:off x="3059832" y="3501008"/>
            <a:ext cx="3024336" cy="32129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" name="Рисунок 5"/>
          <p:cNvPicPr/>
          <p:nvPr/>
        </p:nvPicPr>
        <p:blipFill>
          <a:blip r:embed="rId2" cstate="print"/>
          <a:srcRect l="15743" b="16261"/>
          <a:stretch>
            <a:fillRect/>
          </a:stretch>
        </p:blipFill>
        <p:spPr bwMode="auto">
          <a:xfrm>
            <a:off x="4572000" y="3573016"/>
            <a:ext cx="4357240" cy="31054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/>
          <p:cNvPicPr/>
          <p:nvPr/>
        </p:nvPicPr>
        <p:blipFill>
          <a:blip r:embed="rId3" cstate="print"/>
          <a:srcRect l="18277" t="14785" b="11828"/>
          <a:stretch>
            <a:fillRect/>
          </a:stretch>
        </p:blipFill>
        <p:spPr bwMode="auto">
          <a:xfrm>
            <a:off x="179512" y="980728"/>
            <a:ext cx="4861294" cy="29026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/>
          <p:cNvPicPr/>
          <p:nvPr/>
        </p:nvPicPr>
        <p:blipFill>
          <a:blip r:embed="rId4" cstate="print">
            <a:lum bright="20000" contrast="20000"/>
          </a:blip>
          <a:srcRect l="5751" t="18092" r="3295"/>
          <a:stretch>
            <a:fillRect/>
          </a:stretch>
        </p:blipFill>
        <p:spPr bwMode="auto">
          <a:xfrm>
            <a:off x="5148064" y="1196752"/>
            <a:ext cx="3672408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/>
          <p:cNvPicPr/>
          <p:nvPr/>
        </p:nvPicPr>
        <p:blipFill>
          <a:blip r:embed="rId5" cstate="print"/>
          <a:srcRect l="30277" t="10215" b="16398"/>
          <a:stretch>
            <a:fillRect/>
          </a:stretch>
        </p:blipFill>
        <p:spPr bwMode="auto">
          <a:xfrm>
            <a:off x="323528" y="4005064"/>
            <a:ext cx="3816424" cy="26866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2" cstate="print"/>
          <a:srcRect l="22159" t="23853" r="3019" b="10780"/>
          <a:stretch>
            <a:fillRect/>
          </a:stretch>
        </p:blipFill>
        <p:spPr bwMode="auto">
          <a:xfrm>
            <a:off x="5148064" y="3933056"/>
            <a:ext cx="3816424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/>
          <p:cNvPicPr/>
          <p:nvPr/>
        </p:nvPicPr>
        <p:blipFill>
          <a:blip r:embed="rId3" cstate="print"/>
          <a:srcRect l="4584" t="13739" r="15958" b="10695"/>
          <a:stretch>
            <a:fillRect/>
          </a:stretch>
        </p:blipFill>
        <p:spPr bwMode="auto">
          <a:xfrm>
            <a:off x="827584" y="1268760"/>
            <a:ext cx="3744416" cy="2376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/>
          <p:cNvPicPr/>
          <p:nvPr/>
        </p:nvPicPr>
        <p:blipFill>
          <a:blip r:embed="rId4" cstate="print"/>
          <a:srcRect l="5868" t="15893" r="4148" b="29223"/>
          <a:stretch>
            <a:fillRect/>
          </a:stretch>
        </p:blipFill>
        <p:spPr bwMode="auto">
          <a:xfrm>
            <a:off x="5364088" y="692696"/>
            <a:ext cx="3312368" cy="30341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/>
          <p:cNvPicPr/>
          <p:nvPr/>
        </p:nvPicPr>
        <p:blipFill>
          <a:blip r:embed="rId5" cstate="print"/>
          <a:srcRect l="8836" t="12366" r="8759" b="14516"/>
          <a:stretch>
            <a:fillRect/>
          </a:stretch>
        </p:blipFill>
        <p:spPr bwMode="auto">
          <a:xfrm>
            <a:off x="179512" y="3789040"/>
            <a:ext cx="4901609" cy="28920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2" cstate="print"/>
          <a:srcRect l="3665" t="14789" r="8692" b="12984"/>
          <a:stretch>
            <a:fillRect/>
          </a:stretch>
        </p:blipFill>
        <p:spPr bwMode="auto">
          <a:xfrm>
            <a:off x="251520" y="1628800"/>
            <a:ext cx="4066229" cy="22328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/>
          <p:cNvPicPr/>
          <p:nvPr/>
        </p:nvPicPr>
        <p:blipFill>
          <a:blip r:embed="rId3" cstate="print"/>
          <a:srcRect l="10723" t="27798" r="16587" b="17587"/>
          <a:stretch>
            <a:fillRect/>
          </a:stretch>
        </p:blipFill>
        <p:spPr bwMode="auto">
          <a:xfrm>
            <a:off x="4572000" y="1628800"/>
            <a:ext cx="4403459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/>
          <p:cNvPicPr/>
          <p:nvPr/>
        </p:nvPicPr>
        <p:blipFill>
          <a:blip r:embed="rId4" cstate="print"/>
          <a:srcRect t="18205" b="10796"/>
          <a:stretch>
            <a:fillRect/>
          </a:stretch>
        </p:blipFill>
        <p:spPr bwMode="auto">
          <a:xfrm>
            <a:off x="1475656" y="3933056"/>
            <a:ext cx="5943600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Рисунок 7"/>
          <p:cNvPicPr/>
          <p:nvPr/>
        </p:nvPicPr>
        <p:blipFill>
          <a:blip r:embed="rId2" cstate="print"/>
          <a:srcRect l="15897" t="16495" r="4117" b="15808"/>
          <a:stretch>
            <a:fillRect/>
          </a:stretch>
        </p:blipFill>
        <p:spPr bwMode="auto">
          <a:xfrm>
            <a:off x="179512" y="764704"/>
            <a:ext cx="4392488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/>
          <p:cNvPicPr/>
          <p:nvPr/>
        </p:nvPicPr>
        <p:blipFill>
          <a:blip r:embed="rId3" cstate="print"/>
          <a:srcRect l="8978" t="17436" r="19841" b="13383"/>
          <a:stretch>
            <a:fillRect/>
          </a:stretch>
        </p:blipFill>
        <p:spPr bwMode="auto">
          <a:xfrm>
            <a:off x="4716016" y="764704"/>
            <a:ext cx="4233973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/>
          <p:cNvPicPr/>
          <p:nvPr/>
        </p:nvPicPr>
        <p:blipFill>
          <a:blip r:embed="rId4" cstate="print"/>
          <a:srcRect t="12903" b="15054"/>
          <a:stretch>
            <a:fillRect/>
          </a:stretch>
        </p:blipFill>
        <p:spPr bwMode="auto">
          <a:xfrm>
            <a:off x="1331640" y="3573016"/>
            <a:ext cx="6336704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Рисунок 6"/>
          <p:cNvPicPr/>
          <p:nvPr/>
        </p:nvPicPr>
        <p:blipFill>
          <a:blip r:embed="rId2" cstate="print"/>
          <a:srcRect l="9412" t="9155" r="4866"/>
          <a:stretch>
            <a:fillRect/>
          </a:stretch>
        </p:blipFill>
        <p:spPr bwMode="auto">
          <a:xfrm>
            <a:off x="5004048" y="908720"/>
            <a:ext cx="3965739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08720"/>
            <a:ext cx="4536504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/>
          <p:cNvPicPr/>
          <p:nvPr/>
        </p:nvPicPr>
        <p:blipFill>
          <a:blip r:embed="rId4" cstate="print"/>
          <a:srcRect t="21455"/>
          <a:stretch>
            <a:fillRect/>
          </a:stretch>
        </p:blipFill>
        <p:spPr bwMode="auto">
          <a:xfrm>
            <a:off x="2123728" y="3861048"/>
            <a:ext cx="5184576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2" cstate="print"/>
          <a:srcRect t="11923" b="6538"/>
          <a:stretch>
            <a:fillRect/>
          </a:stretch>
        </p:blipFill>
        <p:spPr bwMode="auto">
          <a:xfrm>
            <a:off x="4716016" y="836712"/>
            <a:ext cx="4231553" cy="23981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/>
          <p:cNvPicPr/>
          <p:nvPr/>
        </p:nvPicPr>
        <p:blipFill>
          <a:blip r:embed="rId3" cstate="print"/>
          <a:srcRect l="12740" t="7317" r="26922" b="6098"/>
          <a:stretch>
            <a:fillRect/>
          </a:stretch>
        </p:blipFill>
        <p:spPr bwMode="auto">
          <a:xfrm>
            <a:off x="251520" y="1412776"/>
            <a:ext cx="4104456" cy="43204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/>
          <p:cNvPicPr/>
          <p:nvPr/>
        </p:nvPicPr>
        <p:blipFill>
          <a:blip r:embed="rId4" cstate="print"/>
          <a:srcRect l="16489" t="16398" r="11526"/>
          <a:stretch>
            <a:fillRect/>
          </a:stretch>
        </p:blipFill>
        <p:spPr bwMode="auto">
          <a:xfrm>
            <a:off x="4716016" y="3356992"/>
            <a:ext cx="4276504" cy="33067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/>
          <p:cNvPicPr/>
          <p:nvPr/>
        </p:nvPicPr>
        <p:blipFill>
          <a:blip r:embed="rId2" cstate="print">
            <a:lum bright="20000" contrast="20000"/>
          </a:blip>
          <a:srcRect t="7686"/>
          <a:stretch>
            <a:fillRect/>
          </a:stretch>
        </p:blipFill>
        <p:spPr bwMode="auto">
          <a:xfrm>
            <a:off x="4716016" y="4149080"/>
            <a:ext cx="4151333" cy="25225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/>
          <p:cNvPicPr/>
          <p:nvPr/>
        </p:nvPicPr>
        <p:blipFill>
          <a:blip r:embed="rId3" cstate="print">
            <a:lum bright="20000" contrast="20000"/>
          </a:blip>
          <a:srcRect t="3641" b="14437"/>
          <a:stretch>
            <a:fillRect/>
          </a:stretch>
        </p:blipFill>
        <p:spPr bwMode="auto">
          <a:xfrm>
            <a:off x="1331640" y="836712"/>
            <a:ext cx="5943600" cy="3240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/>
          <p:cNvPicPr/>
          <p:nvPr/>
        </p:nvPicPr>
        <p:blipFill>
          <a:blip r:embed="rId4" cstate="print">
            <a:lum bright="20000" contrast="20000"/>
          </a:blip>
          <a:srcRect l="24187" t="25904"/>
          <a:stretch>
            <a:fillRect/>
          </a:stretch>
        </p:blipFill>
        <p:spPr bwMode="auto">
          <a:xfrm>
            <a:off x="251520" y="4149080"/>
            <a:ext cx="4176464" cy="25537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196752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 smtClean="0"/>
              <a:t>	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Блок-схема: перфолента 3"/>
          <p:cNvSpPr/>
          <p:nvPr/>
        </p:nvSpPr>
        <p:spPr>
          <a:xfrm>
            <a:off x="251520" y="116632"/>
            <a:ext cx="8568952" cy="93610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ОТЧЕТНЫЙ КОНЦЕРТ ПО ХОРЕОГРАФИИ «ТВОРИ ДОБРО»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Рисунок 4"/>
          <p:cNvPicPr/>
          <p:nvPr/>
        </p:nvPicPr>
        <p:blipFill>
          <a:blip r:embed="rId2" cstate="print"/>
          <a:srcRect t="10959" b="9589"/>
          <a:stretch>
            <a:fillRect/>
          </a:stretch>
        </p:blipFill>
        <p:spPr bwMode="auto">
          <a:xfrm>
            <a:off x="251520" y="1628800"/>
            <a:ext cx="8784976" cy="45365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C:\Users\ElenaP\Downloads\guLc7XgcoLTW39lywJodEJ7u3cFdkceQmS6us96N3N_YjHcjaCWbHsCaNgAv9PGeXn2h1tzQJpfA5sPVL7reD2lq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764704"/>
            <a:ext cx="4373316" cy="29147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Ld6yWf5eNYVdlUi_a0rMvYB91mXRId210a44od1Qm3n5w1O9K2DmrDlOH95ZjD3zry7Hnx-ot8Jd5OPNx5RQA0m2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88640"/>
            <a:ext cx="3620264" cy="54318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Блок-схема: перфолента 17"/>
          <p:cNvSpPr/>
          <p:nvPr/>
        </p:nvSpPr>
        <p:spPr>
          <a:xfrm>
            <a:off x="251520" y="0"/>
            <a:ext cx="5112568" cy="908720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smtClean="0">
                <a:solidFill>
                  <a:schemeClr val="bg2">
                    <a:lumMod val="10000"/>
                  </a:schemeClr>
                </a:solidFill>
              </a:rPr>
              <a:t>НЕДЕЛЯ ИСКУССТВ</a:t>
            </a:r>
            <a:endParaRPr lang="en-US" sz="1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5220072" y="3717032"/>
            <a:ext cx="3744416" cy="2954655"/>
          </a:xfrm>
          <a:prstGeom prst="rect">
            <a:avLst/>
          </a:prstGeom>
          <a:gradFill>
            <a:gsLst>
              <a:gs pos="75000">
                <a:srgbClr val="FFEFD1">
                  <a:alpha val="52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ru-RU" dirty="0" smtClean="0"/>
              <a:t>	</a:t>
            </a:r>
            <a:r>
              <a:rPr lang="ru-RU" sz="1400" dirty="0" smtClean="0"/>
              <a:t> Театральная программа порадовала двумя постановками (преподаватель Антипова Л.А.): четвероклассники представили </a:t>
            </a:r>
            <a:r>
              <a:rPr lang="ru-RU" sz="1400" b="1" dirty="0" smtClean="0"/>
              <a:t>«Проще пареной репы»</a:t>
            </a:r>
            <a:r>
              <a:rPr lang="ru-RU" sz="1400" dirty="0" smtClean="0"/>
              <a:t> – современную и весёлую интерпретацию народной сказки «Репка», а третьеклассники сыграли </a:t>
            </a:r>
            <a:r>
              <a:rPr lang="ru-RU" sz="1400" b="1" dirty="0" smtClean="0"/>
              <a:t>«Незнайку»</a:t>
            </a:r>
            <a:r>
              <a:rPr lang="ru-RU" sz="1400" dirty="0" smtClean="0"/>
              <a:t> – лёгкую, добрую и поучительную историю о дружбе и познании мира. Постановки отличались живостью, хорошей сценической дисциплиной и творческим подходом к классическим сюжетам.</a:t>
            </a:r>
            <a:endParaRPr lang="ru-RU" sz="1400" dirty="0"/>
          </a:p>
        </p:txBody>
      </p:sp>
      <p:pic>
        <p:nvPicPr>
          <p:cNvPr id="7" name="Рисунок 6" descr="C:\Users\ElenaP\Downloads\-5408831291894994352_119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789040"/>
            <a:ext cx="4896544" cy="28737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Лента лицом вниз 12"/>
          <p:cNvSpPr/>
          <p:nvPr/>
        </p:nvSpPr>
        <p:spPr>
          <a:xfrm>
            <a:off x="107504" y="188640"/>
            <a:ext cx="8856984" cy="720080"/>
          </a:xfrm>
          <a:prstGeom prst="ribbon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Мероприятия, посвященные </a:t>
            </a:r>
          </a:p>
          <a:p>
            <a:pPr algn="ctr"/>
            <a:r>
              <a:rPr lang="ru-RU" sz="1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81-й годовщине Победы в Великой Отечественной войне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179512" y="5517232"/>
            <a:ext cx="8784976" cy="110799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/>
            <a:r>
              <a:rPr lang="ru-RU" sz="1100" dirty="0" smtClean="0"/>
              <a:t>      8 мая в школе прошли традиционные мероприятия, посвященные победе в Великой Отечественной войне. Восьмиклассники под руководством учителя русского языка и литературы </a:t>
            </a:r>
            <a:r>
              <a:rPr lang="ru-RU" sz="1100" dirty="0" err="1" smtClean="0"/>
              <a:t>Рассказовой</a:t>
            </a:r>
            <a:r>
              <a:rPr lang="ru-RU" sz="1100" dirty="0" smtClean="0"/>
              <a:t> О.К., учителя театра Антиповой Л.А. и классного руководителя </a:t>
            </a:r>
            <a:r>
              <a:rPr lang="ru-RU" sz="1100" dirty="0" err="1" smtClean="0"/>
              <a:t>Андрейченко</a:t>
            </a:r>
            <a:r>
              <a:rPr lang="ru-RU" sz="1100" dirty="0" smtClean="0"/>
              <a:t> И.Н. на школьной сцене представили литературно-музыкальную композицию «Только он не вернулся из боя». В простых, честных сценах звучали стихи поэтов, погибших на войне; исполнение было сдержанным и внимательным к словам. Литературно-музыкальная композиция завершилась акцией «Бессмертный полк». После композиции 10 класс провёл митинг у обелиска в поселке </a:t>
            </a:r>
            <a:r>
              <a:rPr lang="ru-RU" sz="1100" dirty="0" err="1" smtClean="0"/>
              <a:t>Кожухово</a:t>
            </a:r>
            <a:r>
              <a:rPr lang="ru-RU" sz="1100" dirty="0" smtClean="0"/>
              <a:t>. А ученики 1-11 классов возложили цветы.</a:t>
            </a:r>
            <a:endParaRPr lang="ru-RU" sz="1100" dirty="0"/>
          </a:p>
        </p:txBody>
      </p:sp>
      <p:pic>
        <p:nvPicPr>
          <p:cNvPr id="6" name="Рисунок 5" descr="C:\Users\ElenaP\Downloads\XvPQgMOsQ2egF7vruFuqGA-KyIvfM0hhOzmyo_f7HPUZWrGr-QWyonuaQPdjxbSOQrNXZQMc44yWUZn8PToO0GwP.jpg"/>
          <p:cNvPicPr/>
          <p:nvPr/>
        </p:nvPicPr>
        <p:blipFill>
          <a:blip r:embed="rId3" cstate="print"/>
          <a:srcRect l="23615" r="18360"/>
          <a:stretch>
            <a:fillRect/>
          </a:stretch>
        </p:blipFill>
        <p:spPr bwMode="auto">
          <a:xfrm>
            <a:off x="107504" y="1340768"/>
            <a:ext cx="3168352" cy="36439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SjoRAzEXLw4DTDcgoQhkrmwvwr4S6sql6hUwUM2RvPtmlgEm7OugqcZkZYjUFQuP_6KIZ_pXOr3a4y4JITIzuG1T.jpg"/>
          <p:cNvPicPr/>
          <p:nvPr/>
        </p:nvPicPr>
        <p:blipFill>
          <a:blip r:embed="rId4" cstate="print"/>
          <a:srcRect l="18045" r="20564"/>
          <a:stretch>
            <a:fillRect/>
          </a:stretch>
        </p:blipFill>
        <p:spPr bwMode="auto">
          <a:xfrm flipH="1">
            <a:off x="5868144" y="1412776"/>
            <a:ext cx="3096344" cy="35283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i6WdXx2I-_jJ00we0RDOQpi8P3lQvYD5zZzL_MnowUC2N4YyakfRkcqDa1eMjbMk5D2Pmh0MnlqByYsIJrs7EhKK.jpg"/>
          <p:cNvPicPr/>
          <p:nvPr/>
        </p:nvPicPr>
        <p:blipFill>
          <a:blip r:embed="rId5" cstate="print"/>
          <a:srcRect l="9878" r="11102"/>
          <a:stretch>
            <a:fillRect/>
          </a:stretch>
        </p:blipFill>
        <p:spPr bwMode="auto">
          <a:xfrm>
            <a:off x="3419872" y="980728"/>
            <a:ext cx="2304256" cy="42668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3635896" y="260648"/>
            <a:ext cx="532859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ru-RU" sz="1200" dirty="0" smtClean="0"/>
              <a:t>14 мая состоялся </a:t>
            </a:r>
            <a:r>
              <a:rPr lang="ru-RU" sz="1200" b="1" dirty="0" smtClean="0"/>
              <a:t>отчётный концерт по фольклору</a:t>
            </a:r>
            <a:r>
              <a:rPr lang="ru-RU" sz="1200" dirty="0" smtClean="0"/>
              <a:t> (преподаватель Соколова Л.А.). Зрители перенеслись в атмосферу народных традиций: звучали песни, звучали танцы и колоритные костюмы, а школьники с уважением и творчеством представили фольклорные мотивы.</a:t>
            </a:r>
            <a:endParaRPr lang="ru-RU" sz="1200" dirty="0"/>
          </a:p>
        </p:txBody>
      </p:sp>
      <p:sp>
        <p:nvSpPr>
          <p:cNvPr id="3" name="Блок-схема: перфолента 2"/>
          <p:cNvSpPr/>
          <p:nvPr/>
        </p:nvSpPr>
        <p:spPr>
          <a:xfrm>
            <a:off x="179512" y="116632"/>
            <a:ext cx="3168352" cy="1268760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bg2">
                    <a:lumMod val="10000"/>
                  </a:schemeClr>
                </a:solidFill>
              </a:rPr>
              <a:t>НЕДЕЛЯ ИСКУССТВ</a:t>
            </a:r>
            <a:endParaRPr lang="ru-RU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Рисунок 3" descr="C:\Users\ElenaP\Downloads\vbZ2wY5K7xoVd2lLRYAlNnwwgnpLv0Lw5EKy8JfhXUtpf0PoX7m9dZ2Xno5Xqm5L4P_toZAWEh5gSFAg0-ZOaz9h.jpg"/>
          <p:cNvPicPr/>
          <p:nvPr/>
        </p:nvPicPr>
        <p:blipFill>
          <a:blip r:embed="rId2" cstate="print"/>
          <a:srcRect t="31689"/>
          <a:stretch>
            <a:fillRect/>
          </a:stretch>
        </p:blipFill>
        <p:spPr bwMode="auto">
          <a:xfrm>
            <a:off x="3563888" y="1484784"/>
            <a:ext cx="5184576" cy="24758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Рисунок 4" descr="C:\Users\ElenaP\Downloads\SaO4LFsS6j-VmEMFn8MBROqguVSSBy6yIPFo2iYpo6xHYktismfGMdwzqY18kkkCGCQ-39oau5xYh7Fq3lmpX0dj.jpg"/>
          <p:cNvPicPr/>
          <p:nvPr/>
        </p:nvPicPr>
        <p:blipFill>
          <a:blip r:embed="rId3" cstate="print"/>
          <a:srcRect l="31036" r="6891"/>
          <a:stretch>
            <a:fillRect/>
          </a:stretch>
        </p:blipFill>
        <p:spPr bwMode="auto">
          <a:xfrm flipH="1">
            <a:off x="395536" y="1412776"/>
            <a:ext cx="2664296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Рисунок 5" descr="C:\Users\ElenaP\Downloads\pN-kOae6yZLSv0lam_i6oqQbztPImpME4tDsUhsyXRpRV7SCLLIavSpgFeBuMNcYZjCCRXq8iAGVzCxqzPch1wQD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149080"/>
            <a:ext cx="3600400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R0LJUCLfu57dRMzvqlsAvgAr2-6Fe_mwCg8h2fRg_eFMp2-2Rnk6S1QXUFFWibOS_ZfrPmpHhLr3WGxZvznqe9mX.jpg"/>
          <p:cNvPicPr/>
          <p:nvPr/>
        </p:nvPicPr>
        <p:blipFill>
          <a:blip r:embed="rId5" cstate="print"/>
          <a:srcRect l="22547" t="11048" r="32243" b="9278"/>
          <a:stretch>
            <a:fillRect/>
          </a:stretch>
        </p:blipFill>
        <p:spPr bwMode="auto">
          <a:xfrm>
            <a:off x="4139952" y="4077072"/>
            <a:ext cx="2312623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0EyxGbF-EQj_8kfVCSWZXynSqmI_VJqQllUuLWPZBVXscQs3rO_fFOuW7kBGW1aR2csI1BembMuXwZcMtXMZXb8n.jpg"/>
          <p:cNvPicPr/>
          <p:nvPr/>
        </p:nvPicPr>
        <p:blipFill>
          <a:blip r:embed="rId6" cstate="print"/>
          <a:srcRect l="17046" r="24084"/>
          <a:stretch>
            <a:fillRect/>
          </a:stretch>
        </p:blipFill>
        <p:spPr bwMode="auto">
          <a:xfrm>
            <a:off x="6660232" y="4077072"/>
            <a:ext cx="2270092" cy="25161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Блок-схема: перфолента 2"/>
          <p:cNvSpPr/>
          <p:nvPr/>
        </p:nvSpPr>
        <p:spPr>
          <a:xfrm>
            <a:off x="179512" y="116632"/>
            <a:ext cx="3168352" cy="1268760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00" b="1" dirty="0" smtClean="0">
                <a:solidFill>
                  <a:schemeClr val="bg2">
                    <a:lumMod val="10000"/>
                  </a:schemeClr>
                </a:solidFill>
              </a:rPr>
              <a:t>НЕДЕЛЯ ИСКУССТВ</a:t>
            </a:r>
            <a:endParaRPr lang="ru-RU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347864" y="188640"/>
            <a:ext cx="565212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 фойе школы работала 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выставка рисунков 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Планета 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–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наш дом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»</a:t>
            </a:r>
            <a:r>
              <a:rPr kumimoji="0" lang="ru-RU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(преподаватель Ушакова А.Ю.). Работы учеников поразили глубиной мысли и художественной смелостью: дети показали своё отношение к природе, экологии и будущему нашей планеты через яркие образы и оригинальные техники.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Рисунок 10" descr="C:\Users\ElenaP\Downloads\-5258476907907456227_12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8784976" cy="45365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Рамка 15"/>
          <p:cNvSpPr/>
          <p:nvPr/>
        </p:nvSpPr>
        <p:spPr>
          <a:xfrm>
            <a:off x="179512" y="260648"/>
            <a:ext cx="2483768" cy="1268760"/>
          </a:xfrm>
          <a:prstGeom prst="frame">
            <a:avLst>
              <a:gd name="adj1" fmla="val 3941"/>
            </a:avLst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20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20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2987824" y="404664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200" dirty="0" smtClean="0"/>
              <a:t>22 мая прозвенел Последний звонок 2026! В этом году у нас Яркий выпуск! По школьной традиции утром ученики, учителя, сотрудники, родители встречали </a:t>
            </a:r>
            <a:r>
              <a:rPr lang="ru-RU" sz="1200" dirty="0" err="1" smtClean="0"/>
              <a:t>одиннадцатиклассников</a:t>
            </a:r>
            <a:r>
              <a:rPr lang="ru-RU" sz="1200" dirty="0" smtClean="0"/>
              <a:t> с колокольчиками. </a:t>
            </a:r>
            <a:endParaRPr lang="ru-RU" sz="1200" dirty="0"/>
          </a:p>
        </p:txBody>
      </p:sp>
      <p:sp>
        <p:nvSpPr>
          <p:cNvPr id="7" name="Прямоугольник 6"/>
          <p:cNvSpPr/>
          <p:nvPr/>
        </p:nvSpPr>
        <p:spPr>
          <a:xfrm>
            <a:off x="323528" y="476672"/>
            <a:ext cx="228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ru-RU" sz="20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ПОСЛЕДНИЙ ЗВОНОК</a:t>
            </a:r>
          </a:p>
        </p:txBody>
      </p:sp>
      <p:sp>
        <p:nvSpPr>
          <p:cNvPr id="12" name="32-конечная звезда 11"/>
          <p:cNvSpPr/>
          <p:nvPr/>
        </p:nvSpPr>
        <p:spPr>
          <a:xfrm>
            <a:off x="7092280" y="4005064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4-конечная звезда 12"/>
          <p:cNvSpPr/>
          <p:nvPr/>
        </p:nvSpPr>
        <p:spPr>
          <a:xfrm>
            <a:off x="2771800" y="5445224"/>
            <a:ext cx="357190" cy="428628"/>
          </a:xfrm>
          <a:prstGeom prst="star4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32-конечная звезда 13"/>
          <p:cNvSpPr/>
          <p:nvPr/>
        </p:nvSpPr>
        <p:spPr>
          <a:xfrm>
            <a:off x="971600" y="5733256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9" name="Рисунок 8" descr="D:\Последний звонок часть 1\IMG_2989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861048"/>
            <a:ext cx="4608512" cy="28630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D:\Последний звонок часть 1\IMG_1404.jpg"/>
          <p:cNvPicPr/>
          <p:nvPr/>
        </p:nvPicPr>
        <p:blipFill>
          <a:blip r:embed="rId3" cstate="print"/>
          <a:srcRect t="18984" r="4018" b="14571"/>
          <a:stretch>
            <a:fillRect/>
          </a:stretch>
        </p:blipFill>
        <p:spPr bwMode="auto">
          <a:xfrm>
            <a:off x="323528" y="1628800"/>
            <a:ext cx="4536504" cy="20882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Рисунок 14" descr="D:\Последний звонок часть 1\IMG_3093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196752"/>
            <a:ext cx="3816424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Рамка 15"/>
          <p:cNvSpPr/>
          <p:nvPr/>
        </p:nvSpPr>
        <p:spPr>
          <a:xfrm>
            <a:off x="179512" y="188640"/>
            <a:ext cx="2304256" cy="1268760"/>
          </a:xfrm>
          <a:prstGeom prst="frame">
            <a:avLst>
              <a:gd name="adj1" fmla="val 3941"/>
            </a:avLst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20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ru-RU" sz="20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2" name="32-конечная звезда 11"/>
          <p:cNvSpPr/>
          <p:nvPr/>
        </p:nvSpPr>
        <p:spPr>
          <a:xfrm>
            <a:off x="8028384" y="5517232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4-конечная звезда 12"/>
          <p:cNvSpPr/>
          <p:nvPr/>
        </p:nvSpPr>
        <p:spPr>
          <a:xfrm>
            <a:off x="4355976" y="2060848"/>
            <a:ext cx="357190" cy="428628"/>
          </a:xfrm>
          <a:prstGeom prst="star4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Прямоугольник 10"/>
          <p:cNvSpPr/>
          <p:nvPr/>
        </p:nvSpPr>
        <p:spPr>
          <a:xfrm>
            <a:off x="2411760" y="188640"/>
            <a:ext cx="65527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200" dirty="0" smtClean="0"/>
              <a:t>В середине дня – концерт, для каждого </a:t>
            </a:r>
            <a:r>
              <a:rPr lang="ru-RU" sz="1200" dirty="0" err="1" smtClean="0"/>
              <a:t>одиннадцатиклассника</a:t>
            </a:r>
            <a:r>
              <a:rPr lang="ru-RU" sz="1200" dirty="0" smtClean="0"/>
              <a:t> школьники подготовили поздравительный номер, в свою очередь выпускники сказали слова благодарности всем сотрудникам школы. Ярко и трогательно! После концерта выпускники по традиции посадили розы в школьном саду.</a:t>
            </a:r>
            <a:endParaRPr lang="ru-RU" sz="1200" dirty="0"/>
          </a:p>
        </p:txBody>
      </p:sp>
      <p:sp>
        <p:nvSpPr>
          <p:cNvPr id="14" name="32-конечная звезда 13"/>
          <p:cNvSpPr/>
          <p:nvPr/>
        </p:nvSpPr>
        <p:spPr>
          <a:xfrm>
            <a:off x="683568" y="4293096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/>
          <p:cNvSpPr/>
          <p:nvPr/>
        </p:nvSpPr>
        <p:spPr>
          <a:xfrm>
            <a:off x="179512" y="404664"/>
            <a:ext cx="228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ru-RU" sz="20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ПОСЛЕДНИЙ ЗВОНОК</a:t>
            </a:r>
          </a:p>
        </p:txBody>
      </p:sp>
      <p:pic>
        <p:nvPicPr>
          <p:cNvPr id="8" name="Рисунок 7" descr="D:\Последний звонок часть 1\IMG_1285.jpg"/>
          <p:cNvPicPr/>
          <p:nvPr/>
        </p:nvPicPr>
        <p:blipFill>
          <a:blip r:embed="rId2" cstate="print"/>
          <a:srcRect b="22810"/>
          <a:stretch>
            <a:fillRect/>
          </a:stretch>
        </p:blipFill>
        <p:spPr bwMode="auto">
          <a:xfrm>
            <a:off x="1979712" y="3861048"/>
            <a:ext cx="5083308" cy="28315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D:\Последний звонок часть 1\IMG_1011.jpg"/>
          <p:cNvPicPr/>
          <p:nvPr/>
        </p:nvPicPr>
        <p:blipFill>
          <a:blip r:embed="rId3" cstate="print"/>
          <a:srcRect r="15319" b="7401"/>
          <a:stretch>
            <a:fillRect/>
          </a:stretch>
        </p:blipFill>
        <p:spPr bwMode="auto">
          <a:xfrm>
            <a:off x="107504" y="1340768"/>
            <a:ext cx="3672408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D:\Последний звонок часть 1\IMG_136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052736"/>
            <a:ext cx="3976984" cy="27320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4-конечная звезда 23"/>
          <p:cNvSpPr/>
          <p:nvPr/>
        </p:nvSpPr>
        <p:spPr>
          <a:xfrm>
            <a:off x="6084168" y="188640"/>
            <a:ext cx="357190" cy="428628"/>
          </a:xfrm>
          <a:prstGeom prst="star4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4-конечная звезда 24"/>
          <p:cNvSpPr/>
          <p:nvPr/>
        </p:nvSpPr>
        <p:spPr>
          <a:xfrm>
            <a:off x="1331640" y="4005064"/>
            <a:ext cx="357190" cy="428628"/>
          </a:xfrm>
          <a:prstGeom prst="star4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4-конечная звезда 25"/>
          <p:cNvSpPr/>
          <p:nvPr/>
        </p:nvSpPr>
        <p:spPr>
          <a:xfrm>
            <a:off x="8028384" y="404664"/>
            <a:ext cx="357190" cy="428628"/>
          </a:xfrm>
          <a:prstGeom prst="star4">
            <a:avLst>
              <a:gd name="adj" fmla="val 24094"/>
            </a:avLst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5-конечная звезда 27"/>
          <p:cNvSpPr/>
          <p:nvPr/>
        </p:nvSpPr>
        <p:spPr>
          <a:xfrm>
            <a:off x="107504" y="6093296"/>
            <a:ext cx="428628" cy="357190"/>
          </a:xfrm>
          <a:prstGeom prst="star5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4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6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8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0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2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4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6" name="Rectangle 2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8" name="Rectangle 3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20" name="Rectangle 3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27" name="5-конечная звезда 26"/>
          <p:cNvSpPr/>
          <p:nvPr/>
        </p:nvSpPr>
        <p:spPr>
          <a:xfrm>
            <a:off x="8532440" y="6021288"/>
            <a:ext cx="429198" cy="428628"/>
          </a:xfrm>
          <a:prstGeom prst="star5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3425" name="Rectangle 1"/>
          <p:cNvSpPr>
            <a:spLocks noChangeArrowheads="1"/>
          </p:cNvSpPr>
          <p:nvPr/>
        </p:nvSpPr>
        <p:spPr bwMode="auto">
          <a:xfrm rot="10800000" flipV="1">
            <a:off x="323528" y="188640"/>
            <a:ext cx="3816424" cy="120032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27 мая состоялся выпускной 4 «Л» класса. Четыре </a:t>
            </a:r>
            <a:r>
              <a:rPr kumimoji="0" lang="ru-RU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года пролетели как один день. Класс</a:t>
            </a:r>
            <a:r>
              <a:rPr kumimoji="0" lang="ru-RU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стал настоящей дружной семьей. Теплые слова и поздравления звучали в адрес учителей, родителей и учеников. Впереди ребят ждет основная школа, новые открытия и яркие победы!!!.</a:t>
            </a:r>
            <a:endParaRPr kumimoji="0" lang="ru-RU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" name="Рисунок 29" descr="C:\Users\ElenaP\Downloads\KlT1uEWA_uopm_Zyty6CHozAkxa0zwqRTdp0IC-pUtiDgKGrO1ylF59TSqDUlyh8bbZylQLs_7s6SF3ochpfhnGM.jpg"/>
          <p:cNvPicPr/>
          <p:nvPr/>
        </p:nvPicPr>
        <p:blipFill>
          <a:blip r:embed="rId2" cstate="print"/>
          <a:srcRect t="15373" b="11605"/>
          <a:stretch>
            <a:fillRect/>
          </a:stretch>
        </p:blipFill>
        <p:spPr bwMode="auto">
          <a:xfrm>
            <a:off x="1907704" y="3789040"/>
            <a:ext cx="5619750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1" name="Рисунок 30" descr="C:\Users\ElenaP\Downloads\9eJ88Apvn3FfwWOZ7FYNgTfMa_ZnWEU5qwWUKnvKfPNn8pa-Gzx15wr0m202kvJtK4Rh3XwMU2qwH67VZj33QCJH.jpg"/>
          <p:cNvPicPr/>
          <p:nvPr/>
        </p:nvPicPr>
        <p:blipFill>
          <a:blip r:embed="rId3" cstate="print"/>
          <a:srcRect b="5665"/>
          <a:stretch>
            <a:fillRect/>
          </a:stretch>
        </p:blipFill>
        <p:spPr bwMode="auto">
          <a:xfrm>
            <a:off x="323528" y="1340768"/>
            <a:ext cx="4121150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Облако 17"/>
          <p:cNvSpPr/>
          <p:nvPr/>
        </p:nvSpPr>
        <p:spPr>
          <a:xfrm>
            <a:off x="3203848" y="0"/>
            <a:ext cx="5544616" cy="1412776"/>
          </a:xfrm>
          <a:prstGeom prst="cloud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4E3F30"/>
                </a:solidFill>
                <a:latin typeface="Monotype Corsiva" pitchFamily="66" charset="0"/>
              </a:rPr>
              <a:t>	Прощание с 	начальной школой</a:t>
            </a:r>
          </a:p>
          <a:p>
            <a:pPr algn="ctr"/>
            <a:r>
              <a:rPr lang="ru-RU" sz="2800" b="1" dirty="0" smtClean="0">
                <a:solidFill>
                  <a:srgbClr val="4E3F30"/>
                </a:solidFill>
                <a:latin typeface="Monotype Corsiva" pitchFamily="66" charset="0"/>
              </a:rPr>
              <a:t>4 «Л» класс</a:t>
            </a:r>
          </a:p>
        </p:txBody>
      </p:sp>
      <p:sp>
        <p:nvSpPr>
          <p:cNvPr id="21" name="32-конечная звезда 20"/>
          <p:cNvSpPr/>
          <p:nvPr/>
        </p:nvSpPr>
        <p:spPr>
          <a:xfrm>
            <a:off x="4283968" y="404664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5-конечная звезда 28"/>
          <p:cNvSpPr/>
          <p:nvPr/>
        </p:nvSpPr>
        <p:spPr>
          <a:xfrm>
            <a:off x="4499992" y="3356992"/>
            <a:ext cx="576064" cy="576064"/>
          </a:xfrm>
          <a:prstGeom prst="star5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2" name="Рисунок 31" descr="C:\Users\ElenaP\Downloads\gO2VszGLTlJ3TLKH_u4gioXVBBFXFCiHYxwC3ZKMm_mfdGI0Ggma7LP-vMHJAVbD6ClAel4heN-B2gLiLPr9aATn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340768"/>
            <a:ext cx="3665646" cy="24442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3" name="32-конечная звезда 22"/>
          <p:cNvSpPr/>
          <p:nvPr/>
        </p:nvSpPr>
        <p:spPr>
          <a:xfrm>
            <a:off x="7092280" y="1124744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32-конечная звезда 18"/>
          <p:cNvSpPr/>
          <p:nvPr/>
        </p:nvSpPr>
        <p:spPr>
          <a:xfrm>
            <a:off x="8172400" y="3645024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32-конечная звезда 21"/>
          <p:cNvSpPr/>
          <p:nvPr/>
        </p:nvSpPr>
        <p:spPr>
          <a:xfrm>
            <a:off x="107504" y="1484784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Рисунок 33" descr="C:\Users\ElenaP\Downloads\qpMzZ9zBPpzDo14LkuCJRLumFRIZPnF12__VINsfuhVCMKxzSY_KKMiZdqXXaeP0P0O0cG--iJSMFmjAypgR7OXV.jpg"/>
          <p:cNvPicPr/>
          <p:nvPr/>
        </p:nvPicPr>
        <p:blipFill>
          <a:blip r:embed="rId2" cstate="print"/>
          <a:srcRect l="24055" t="13196" r="35463" b="20528"/>
          <a:stretch>
            <a:fillRect/>
          </a:stretch>
        </p:blipFill>
        <p:spPr bwMode="auto">
          <a:xfrm>
            <a:off x="2915816" y="1556792"/>
            <a:ext cx="2376264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1" name="Рисунок 30" descr="C:\Users\ElenaP\Downloads\z85hnPPKYclnlXQ8CVNlzwKCiYKUyryYt62pS4YB3oW38Bgd2161w4-ieozkAo-BDBiE49hlMRvrTHav8oerSrvJ.jpg"/>
          <p:cNvPicPr/>
          <p:nvPr/>
        </p:nvPicPr>
        <p:blipFill>
          <a:blip r:embed="rId3" cstate="print"/>
          <a:srcRect l="41811" t="13621" r="22363"/>
          <a:stretch>
            <a:fillRect/>
          </a:stretch>
        </p:blipFill>
        <p:spPr bwMode="auto">
          <a:xfrm>
            <a:off x="323528" y="980728"/>
            <a:ext cx="2160240" cy="33843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4" name="4-конечная звезда 23"/>
          <p:cNvSpPr/>
          <p:nvPr/>
        </p:nvSpPr>
        <p:spPr>
          <a:xfrm>
            <a:off x="6084168" y="188640"/>
            <a:ext cx="357190" cy="428628"/>
          </a:xfrm>
          <a:prstGeom prst="star4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4-конечная звезда 24"/>
          <p:cNvSpPr/>
          <p:nvPr/>
        </p:nvSpPr>
        <p:spPr>
          <a:xfrm>
            <a:off x="6660232" y="1700808"/>
            <a:ext cx="357190" cy="428628"/>
          </a:xfrm>
          <a:prstGeom prst="star4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4-конечная звезда 25"/>
          <p:cNvSpPr/>
          <p:nvPr/>
        </p:nvSpPr>
        <p:spPr>
          <a:xfrm>
            <a:off x="8028384" y="404664"/>
            <a:ext cx="357190" cy="428628"/>
          </a:xfrm>
          <a:prstGeom prst="star4">
            <a:avLst>
              <a:gd name="adj" fmla="val 24094"/>
            </a:avLst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5-конечная звезда 27"/>
          <p:cNvSpPr/>
          <p:nvPr/>
        </p:nvSpPr>
        <p:spPr>
          <a:xfrm>
            <a:off x="0" y="6093296"/>
            <a:ext cx="428628" cy="357190"/>
          </a:xfrm>
          <a:prstGeom prst="star5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4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6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08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0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2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4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6" name="Rectangle 2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18" name="Rectangle 3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12320" name="Rectangle 3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27" name="5-конечная звезда 26"/>
          <p:cNvSpPr/>
          <p:nvPr/>
        </p:nvSpPr>
        <p:spPr>
          <a:xfrm>
            <a:off x="8786810" y="6165304"/>
            <a:ext cx="357190" cy="428628"/>
          </a:xfrm>
          <a:prstGeom prst="star5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32-конечная звезда 18"/>
          <p:cNvSpPr/>
          <p:nvPr/>
        </p:nvSpPr>
        <p:spPr>
          <a:xfrm>
            <a:off x="5220072" y="2564904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8545" name="Rectangle 1"/>
          <p:cNvSpPr>
            <a:spLocks noChangeArrowheads="1"/>
          </p:cNvSpPr>
          <p:nvPr/>
        </p:nvSpPr>
        <p:spPr bwMode="auto">
          <a:xfrm>
            <a:off x="179512" y="283731"/>
            <a:ext cx="4104456" cy="1277273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11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</a:t>
            </a:r>
            <a:r>
              <a:rPr kumimoji="0" lang="ru-RU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28 мая прошел праздничный вечер, посвященный окончанию начальной школы в 4 «Т» классе. Начальная школа открыла ребятам удивительный мир знаний, научила мыслить творчески, поддерживать друг друга, преодолевать трудности и верить в свои силы. Торжество запомнится яркими выступлениями самих выпускников и их родителей.</a:t>
            </a:r>
            <a:endParaRPr kumimoji="0" lang="ru-RU" sz="11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2" name="Рисунок 31" descr="C:\Users\ElenaP\Downloads\pkhMyuvY3QpWt-LxjyE5eH15dNvqofYy7smXhdhTs_GQHc2NxqR2PjUR1-j6rWPd4fxAbXwHipJyQ3Z3B9RVJqAX.jpg"/>
          <p:cNvPicPr/>
          <p:nvPr/>
        </p:nvPicPr>
        <p:blipFill>
          <a:blip r:embed="rId4" cstate="print"/>
          <a:srcRect l="9615" t="31571" r="12260"/>
          <a:stretch>
            <a:fillRect/>
          </a:stretch>
        </p:blipFill>
        <p:spPr bwMode="auto">
          <a:xfrm>
            <a:off x="5796136" y="2204864"/>
            <a:ext cx="3095625" cy="40671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3" name="32-конечная звезда 22"/>
          <p:cNvSpPr/>
          <p:nvPr/>
        </p:nvSpPr>
        <p:spPr>
          <a:xfrm>
            <a:off x="8460432" y="2060848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3" name="Рисунок 32" descr="C:\Users\ElenaP\Downloads\_RVR-cRmwOzB4Rl7hStQ6hFB9sTnWkRTQIAZztW-5g-n0INPCsz2rgctq9Msg4h0fXjosixDOHkOzNYuxAZ0zyBr.jpg"/>
          <p:cNvPicPr/>
          <p:nvPr/>
        </p:nvPicPr>
        <p:blipFill>
          <a:blip r:embed="rId5" cstate="print"/>
          <a:srcRect t="27232" b="14047"/>
          <a:stretch>
            <a:fillRect/>
          </a:stretch>
        </p:blipFill>
        <p:spPr bwMode="auto">
          <a:xfrm>
            <a:off x="467544" y="4149080"/>
            <a:ext cx="5256584" cy="22132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1" name="32-конечная звезда 20"/>
          <p:cNvSpPr/>
          <p:nvPr/>
        </p:nvSpPr>
        <p:spPr>
          <a:xfrm>
            <a:off x="5508104" y="6093296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Облако 17"/>
          <p:cNvSpPr/>
          <p:nvPr/>
        </p:nvSpPr>
        <p:spPr>
          <a:xfrm>
            <a:off x="3347864" y="260648"/>
            <a:ext cx="5544616" cy="1412776"/>
          </a:xfrm>
          <a:prstGeom prst="cloud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4E3F30"/>
                </a:solidFill>
                <a:latin typeface="Monotype Corsiva" pitchFamily="66" charset="0"/>
              </a:rPr>
              <a:t>	Прощание с 	начальной школой</a:t>
            </a:r>
          </a:p>
          <a:p>
            <a:pPr algn="ctr"/>
            <a:r>
              <a:rPr lang="ru-RU" sz="2800" b="1" dirty="0" smtClean="0">
                <a:solidFill>
                  <a:srgbClr val="4E3F30"/>
                </a:solidFill>
                <a:latin typeface="Monotype Corsiva" pitchFamily="66" charset="0"/>
              </a:rPr>
              <a:t>4 «Т» класс</a:t>
            </a:r>
          </a:p>
        </p:txBody>
      </p:sp>
      <p:sp>
        <p:nvSpPr>
          <p:cNvPr id="22" name="32-конечная звезда 21"/>
          <p:cNvSpPr/>
          <p:nvPr/>
        </p:nvSpPr>
        <p:spPr>
          <a:xfrm>
            <a:off x="4427984" y="188640"/>
            <a:ext cx="571504" cy="285752"/>
          </a:xfrm>
          <a:prstGeom prst="star32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5-конечная звезда 28"/>
          <p:cNvSpPr/>
          <p:nvPr/>
        </p:nvSpPr>
        <p:spPr>
          <a:xfrm>
            <a:off x="4283968" y="1124744"/>
            <a:ext cx="576064" cy="576064"/>
          </a:xfrm>
          <a:prstGeom prst="star5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5364088" y="4365104"/>
            <a:ext cx="3456385" cy="206801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Выпускной </a:t>
            </a:r>
            <a:r>
              <a:rPr lang="ru-RU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вечер в девятом классе — это особенный рубеж. Для многих ребят это время важного выбора: продолжить учебу в колледже или вернуться в 10-й класс. Поэтому слова благодарности учителям звучат особенно трогательно, сочетая грусть расставания с детством и радость перед новыми открытиями.</a:t>
            </a:r>
            <a:endParaRPr lang="ru-RU" sz="1400" b="1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5" name="Picture 9" descr="https://www.nicepng.com/png/full/167-1673065_pencil-clipart-graduation-graduacion-pn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356992"/>
            <a:ext cx="1331640" cy="1042008"/>
          </a:xfrm>
          <a:prstGeom prst="rect">
            <a:avLst/>
          </a:prstGeom>
          <a:noFill/>
        </p:spPr>
      </p:pic>
      <p:pic>
        <p:nvPicPr>
          <p:cNvPr id="6" name="Рисунок 5" descr="C:\Users\ElenaP\Downloads\-5339125840991689513_121.jpg"/>
          <p:cNvPicPr/>
          <p:nvPr/>
        </p:nvPicPr>
        <p:blipFill>
          <a:blip r:embed="rId4" cstate="print"/>
          <a:srcRect l="14884" t="29304" r="15277" b="16850"/>
          <a:stretch>
            <a:fillRect/>
          </a:stretch>
        </p:blipFill>
        <p:spPr bwMode="auto">
          <a:xfrm>
            <a:off x="4355976" y="188640"/>
            <a:ext cx="4608512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-5339125840991689551_121.jpg"/>
          <p:cNvPicPr/>
          <p:nvPr/>
        </p:nvPicPr>
        <p:blipFill>
          <a:blip r:embed="rId5" cstate="print"/>
          <a:srcRect l="6615" t="22559" b="11111"/>
          <a:stretch>
            <a:fillRect/>
          </a:stretch>
        </p:blipFill>
        <p:spPr bwMode="auto">
          <a:xfrm>
            <a:off x="179512" y="3717032"/>
            <a:ext cx="5112568" cy="29587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-5339125840991689559_121.jpg"/>
          <p:cNvPicPr/>
          <p:nvPr/>
        </p:nvPicPr>
        <p:blipFill>
          <a:blip r:embed="rId6" cstate="print"/>
          <a:srcRect l="21580" t="32896" r="20177" b="9630"/>
          <a:stretch>
            <a:fillRect/>
          </a:stretch>
        </p:blipFill>
        <p:spPr bwMode="auto">
          <a:xfrm>
            <a:off x="179512" y="188640"/>
            <a:ext cx="4032448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Овал 11"/>
          <p:cNvSpPr/>
          <p:nvPr/>
        </p:nvSpPr>
        <p:spPr>
          <a:xfrm>
            <a:off x="1475656" y="2852936"/>
            <a:ext cx="6444208" cy="1152128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i="1" dirty="0" smtClean="0">
                <a:solidFill>
                  <a:srgbClr val="4E3F30"/>
                </a:solidFill>
                <a:latin typeface="Monotype Corsiva" pitchFamily="66" charset="0"/>
              </a:rPr>
              <a:t>Торжественный концерт, посвященный окончанию основной школы</a:t>
            </a:r>
            <a:endParaRPr lang="ru-RU" sz="2400" b="1" i="1" dirty="0">
              <a:solidFill>
                <a:srgbClr val="4E3F30"/>
              </a:solidFill>
              <a:latin typeface="Monotype Corsiva" pitchFamily="66" charset="0"/>
            </a:endParaRPr>
          </a:p>
        </p:txBody>
      </p:sp>
      <p:pic>
        <p:nvPicPr>
          <p:cNvPr id="4107" name="Picture 11" descr="https://w7.pngwing.com/pngs/664/234/png-transparent-the-united-states-constitutional-convention-word-search-united-states-logo-united-states-pen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140968"/>
            <a:ext cx="1045028" cy="9087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8"/>
          <p:cNvSpPr/>
          <p:nvPr/>
        </p:nvSpPr>
        <p:spPr>
          <a:xfrm>
            <a:off x="395536" y="404664"/>
            <a:ext cx="38164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400" b="1" i="1" dirty="0" smtClean="0"/>
              <a:t>	</a:t>
            </a:r>
            <a:endParaRPr lang="ru-RU" sz="1600" b="1" i="1" dirty="0"/>
          </a:p>
        </p:txBody>
      </p:sp>
      <p:sp>
        <p:nvSpPr>
          <p:cNvPr id="8" name="Прямоугольник 7"/>
          <p:cNvSpPr/>
          <p:nvPr/>
        </p:nvSpPr>
        <p:spPr>
          <a:xfrm>
            <a:off x="2123728" y="5373216"/>
            <a:ext cx="4680520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sz="1400" dirty="0" smtClean="0">
                <a:solidFill>
                  <a:schemeClr val="tx1"/>
                </a:solidFill>
              </a:rPr>
              <a:t>	Вручение аттестатов — кульминационный момент одиннадцати лет, это трогательная церемония соединения юности, надежд и заслуженных наград, открывающая двери в большое будущее. </a:t>
            </a:r>
            <a:endParaRPr lang="ru-RU" sz="1400" dirty="0">
              <a:solidFill>
                <a:schemeClr val="tx1"/>
              </a:solidFill>
            </a:endParaRPr>
          </a:p>
        </p:txBody>
      </p:sp>
      <p:pic>
        <p:nvPicPr>
          <p:cNvPr id="7" name="Рисунок 6" descr="C:\Users\ElenaP\Downloads\IMG_3569.jpg"/>
          <p:cNvPicPr/>
          <p:nvPr/>
        </p:nvPicPr>
        <p:blipFill>
          <a:blip r:embed="rId2" cstate="print"/>
          <a:srcRect l="7781" t="9681" r="2503" b="17744"/>
          <a:stretch>
            <a:fillRect/>
          </a:stretch>
        </p:blipFill>
        <p:spPr bwMode="auto">
          <a:xfrm>
            <a:off x="1763688" y="980728"/>
            <a:ext cx="4896544" cy="259228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Рисунок 4" descr="C:\Users\ElenaP\Downloads\IMG_3557 (1).jpg"/>
          <p:cNvPicPr/>
          <p:nvPr/>
        </p:nvPicPr>
        <p:blipFill>
          <a:blip r:embed="rId3" cstate="print"/>
          <a:srcRect l="12352" t="18936" r="19882" b="13288"/>
          <a:stretch>
            <a:fillRect/>
          </a:stretch>
        </p:blipFill>
        <p:spPr bwMode="auto">
          <a:xfrm>
            <a:off x="2987824" y="3501008"/>
            <a:ext cx="2592288" cy="172819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 descr="C:\Users\ElenaP\Downloads\IMG_3682.jpg"/>
          <p:cNvPicPr/>
          <p:nvPr/>
        </p:nvPicPr>
        <p:blipFill>
          <a:blip r:embed="rId4" cstate="print"/>
          <a:srcRect l="11532" t="10767" r="13795" b="4731"/>
          <a:stretch>
            <a:fillRect/>
          </a:stretch>
        </p:blipFill>
        <p:spPr bwMode="auto">
          <a:xfrm>
            <a:off x="179512" y="3429000"/>
            <a:ext cx="1835696" cy="316835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Рисунок 10" descr="C:\Users\ElenaP\Downloads\IMG_3674.jpg"/>
          <p:cNvPicPr/>
          <p:nvPr/>
        </p:nvPicPr>
        <p:blipFill>
          <a:blip r:embed="rId5" cstate="print"/>
          <a:srcRect t="8555" r="18925" b="8555"/>
          <a:stretch>
            <a:fillRect/>
          </a:stretch>
        </p:blipFill>
        <p:spPr bwMode="auto">
          <a:xfrm>
            <a:off x="6876256" y="3501008"/>
            <a:ext cx="2110419" cy="309634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Рисунок 11" descr="C:\Users\ElenaP\Downloads\IMG_3663.jpg"/>
          <p:cNvPicPr/>
          <p:nvPr/>
        </p:nvPicPr>
        <p:blipFill>
          <a:blip r:embed="rId6" cstate="print"/>
          <a:srcRect l="19292" r="25153"/>
          <a:stretch>
            <a:fillRect/>
          </a:stretch>
        </p:blipFill>
        <p:spPr bwMode="auto">
          <a:xfrm>
            <a:off x="6732240" y="260649"/>
            <a:ext cx="2170187" cy="280831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Рисунок 12" descr="https://avatars.mds.yandex.net/i?id=8e1f6e50b1aadd50622ec2f584d873d4710291c8-12421862-images-thumbs&amp;n=13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323528" y="620688"/>
            <a:ext cx="1080120" cy="14401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Овал 5"/>
          <p:cNvSpPr/>
          <p:nvPr/>
        </p:nvSpPr>
        <p:spPr>
          <a:xfrm rot="21280191">
            <a:off x="1216916" y="162561"/>
            <a:ext cx="5546810" cy="888850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ContrastingLeftFacing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Выпускной вечер </a:t>
            </a:r>
          </a:p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 2026</a:t>
            </a:r>
            <a:endParaRPr lang="ru-RU" sz="2800" b="1" i="1" dirty="0">
              <a:solidFill>
                <a:srgbClr val="4E3F3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4" descr="blob:https://web.whatsapp.com/3392b524-8c36-47c1-940d-0ac18e610bf6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4339935" y="422742"/>
            <a:ext cx="4752528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ru-RU" sz="1600" b="1" i="1" dirty="0" smtClean="0"/>
              <a:t>.</a:t>
            </a:r>
            <a:endParaRPr lang="ru-RU" sz="1600" dirty="0"/>
          </a:p>
        </p:txBody>
      </p:sp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179512" y="5085184"/>
            <a:ext cx="54006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Учителя приготовили для каждого выпускника настоящий театральный этюд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2C2D2E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, отражающий его уникальные черты, хобби и характер. Это стало самым трогательным и запоминающимся моментом праздника: педагоги доказали, что за годы учебы стали для детей не просто наставниками, а настоящими друзьями, знающими и любящими каждого.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C:\Users\ElenaP\Downloads\IMG_4011 (1).jpg"/>
          <p:cNvPicPr/>
          <p:nvPr/>
        </p:nvPicPr>
        <p:blipFill>
          <a:blip r:embed="rId2" cstate="print"/>
          <a:srcRect l="20796" t="9358" r="8070" b="3209"/>
          <a:stretch>
            <a:fillRect/>
          </a:stretch>
        </p:blipFill>
        <p:spPr bwMode="auto">
          <a:xfrm>
            <a:off x="5652120" y="3717032"/>
            <a:ext cx="3324731" cy="28208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IMG_4285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068960"/>
            <a:ext cx="3024336" cy="20553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IMG_4231.jpg"/>
          <p:cNvPicPr/>
          <p:nvPr/>
        </p:nvPicPr>
        <p:blipFill>
          <a:blip r:embed="rId4" cstate="print"/>
          <a:srcRect l="37442" t="8559" r="4903" b="9455"/>
          <a:stretch>
            <a:fillRect/>
          </a:stretch>
        </p:blipFill>
        <p:spPr bwMode="auto">
          <a:xfrm>
            <a:off x="3275856" y="1916832"/>
            <a:ext cx="2304256" cy="26501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IMG_4057.jpg"/>
          <p:cNvPicPr/>
          <p:nvPr/>
        </p:nvPicPr>
        <p:blipFill>
          <a:blip r:embed="rId5" cstate="print"/>
          <a:srcRect l="11193"/>
          <a:stretch>
            <a:fillRect/>
          </a:stretch>
        </p:blipFill>
        <p:spPr bwMode="auto">
          <a:xfrm flipH="1">
            <a:off x="5652120" y="1052736"/>
            <a:ext cx="3312368" cy="25264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IMG_4183.jpg"/>
          <p:cNvPicPr/>
          <p:nvPr/>
        </p:nvPicPr>
        <p:blipFill>
          <a:blip r:embed="rId6" cstate="print"/>
          <a:srcRect t="13776" r="372" b="9051"/>
          <a:stretch>
            <a:fillRect/>
          </a:stretch>
        </p:blipFill>
        <p:spPr bwMode="auto">
          <a:xfrm>
            <a:off x="179512" y="188640"/>
            <a:ext cx="2376264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Овал 11"/>
          <p:cNvSpPr/>
          <p:nvPr/>
        </p:nvSpPr>
        <p:spPr>
          <a:xfrm rot="20964152">
            <a:off x="1215842" y="564020"/>
            <a:ext cx="6215637" cy="883334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ContrastingLeftFacing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Выпускной вечер </a:t>
            </a:r>
          </a:p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 2026</a:t>
            </a:r>
            <a:endParaRPr lang="ru-RU" sz="2800" b="1" i="1" dirty="0">
              <a:solidFill>
                <a:srgbClr val="4E3F3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4" descr="blob:https://web.whatsapp.com/3392b524-8c36-47c1-940d-0ac18e610bf6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4339935" y="422742"/>
            <a:ext cx="4752528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ru-RU" sz="1600" b="1" i="1" dirty="0" smtClean="0"/>
              <a:t>.</a:t>
            </a:r>
            <a:endParaRPr lang="ru-RU" sz="1600" dirty="0"/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2555776" y="1628800"/>
            <a:ext cx="374441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2C2D2E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Каждый из выпускников оказался в центре внимания благодаря удивительному номеру, который педагоги подготовили с невероятной теплотой и заботой.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Рисунок 5" descr="C:\Users\ElenaP\Downloads\IMG_3814.jpg"/>
          <p:cNvPicPr/>
          <p:nvPr/>
        </p:nvPicPr>
        <p:blipFill>
          <a:blip r:embed="rId2" cstate="print"/>
          <a:srcRect l="5723" t="3903" r="2443"/>
          <a:stretch>
            <a:fillRect/>
          </a:stretch>
        </p:blipFill>
        <p:spPr bwMode="auto">
          <a:xfrm>
            <a:off x="4788024" y="3645024"/>
            <a:ext cx="4032448" cy="30022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IMG_3865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645024"/>
            <a:ext cx="4157861" cy="29832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IMG_4419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60648"/>
            <a:ext cx="2304256" cy="32640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IMG_4357.jpg"/>
          <p:cNvPicPr/>
          <p:nvPr/>
        </p:nvPicPr>
        <p:blipFill>
          <a:blip r:embed="rId5" cstate="print"/>
          <a:srcRect l="32844" r="6158"/>
          <a:stretch>
            <a:fillRect/>
          </a:stretch>
        </p:blipFill>
        <p:spPr bwMode="auto">
          <a:xfrm>
            <a:off x="6372200" y="404664"/>
            <a:ext cx="2520280" cy="31517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Овал 11"/>
          <p:cNvSpPr/>
          <p:nvPr/>
        </p:nvSpPr>
        <p:spPr>
          <a:xfrm rot="20964152">
            <a:off x="196595" y="80622"/>
            <a:ext cx="7521187" cy="883334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ContrastingLeftFacing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Выпускной вечер </a:t>
            </a:r>
          </a:p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 2026</a:t>
            </a:r>
            <a:endParaRPr lang="ru-RU" sz="2800" b="1" i="1" dirty="0">
              <a:solidFill>
                <a:srgbClr val="4E3F3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 descr="C:\Users\ElenaP\Downloads\IMG_3883.jpg"/>
          <p:cNvPicPr/>
          <p:nvPr/>
        </p:nvPicPr>
        <p:blipFill>
          <a:blip r:embed="rId2" cstate="print"/>
          <a:srcRect l="5897" t="14520" r="9519" b="2108"/>
          <a:stretch>
            <a:fillRect/>
          </a:stretch>
        </p:blipFill>
        <p:spPr bwMode="auto">
          <a:xfrm>
            <a:off x="1835696" y="188640"/>
            <a:ext cx="3346057" cy="21835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IMG_4163.jpg"/>
          <p:cNvPicPr/>
          <p:nvPr/>
        </p:nvPicPr>
        <p:blipFill>
          <a:blip r:embed="rId3" cstate="print"/>
          <a:srcRect l="11698" t="15023" r="9304"/>
          <a:stretch>
            <a:fillRect/>
          </a:stretch>
        </p:blipFill>
        <p:spPr bwMode="auto">
          <a:xfrm>
            <a:off x="5580112" y="980728"/>
            <a:ext cx="3024336" cy="2160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052" name="AutoShape 4" descr="blob:https://web.whatsapp.com/3392b524-8c36-47c1-940d-0ac18e610bf6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2" name="Овал 11"/>
          <p:cNvSpPr/>
          <p:nvPr/>
        </p:nvSpPr>
        <p:spPr>
          <a:xfrm rot="20964152">
            <a:off x="3814411" y="108863"/>
            <a:ext cx="5479046" cy="883334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ContrastingLeftFacing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Выпускной вечер </a:t>
            </a:r>
          </a:p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 2026</a:t>
            </a:r>
            <a:endParaRPr lang="ru-RU" sz="2800" b="1" i="1" dirty="0">
              <a:solidFill>
                <a:srgbClr val="4E3F30"/>
              </a:solidFill>
              <a:latin typeface="Monotype Corsiva" pitchFamily="66" charset="0"/>
            </a:endParaRPr>
          </a:p>
        </p:txBody>
      </p:sp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323528" y="5589240"/>
            <a:ext cx="3888432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2C2D2E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Эти мгновения навсегда останутся в сердце выпускников, напоминая о важности поддержки, веры и истинной любви, которую подарили им в школе.</a:t>
            </a: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Рисунок 5" descr="C:\Users\ElenaP\Downloads\IMG_4555.jpg"/>
          <p:cNvPicPr/>
          <p:nvPr/>
        </p:nvPicPr>
        <p:blipFill>
          <a:blip r:embed="rId4" cstate="print"/>
          <a:srcRect l="12935" t="4286" r="8016" b="7842"/>
          <a:stretch>
            <a:fillRect/>
          </a:stretch>
        </p:blipFill>
        <p:spPr bwMode="auto">
          <a:xfrm>
            <a:off x="4427984" y="3284984"/>
            <a:ext cx="4320480" cy="33843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IMG_3943.jpg"/>
          <p:cNvPicPr/>
          <p:nvPr/>
        </p:nvPicPr>
        <p:blipFill>
          <a:blip r:embed="rId5" cstate="print"/>
          <a:srcRect l="15421" t="6161" r="16750" b="9973"/>
          <a:stretch>
            <a:fillRect/>
          </a:stretch>
        </p:blipFill>
        <p:spPr bwMode="auto">
          <a:xfrm>
            <a:off x="539552" y="2420888"/>
            <a:ext cx="3672408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IMG_4330.jpg"/>
          <p:cNvPicPr/>
          <p:nvPr/>
        </p:nvPicPr>
        <p:blipFill>
          <a:blip r:embed="rId6" cstate="print"/>
          <a:srcRect r="73611" b="31176"/>
          <a:stretch>
            <a:fillRect/>
          </a:stretch>
        </p:blipFill>
        <p:spPr bwMode="auto">
          <a:xfrm>
            <a:off x="251520" y="188640"/>
            <a:ext cx="1296144" cy="2160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4" descr="blob:https://web.whatsapp.com/3392b524-8c36-47c1-940d-0ac18e610bf6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4339935" y="422742"/>
            <a:ext cx="4752528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ru-RU" sz="1600" b="1" i="1" dirty="0" smtClean="0"/>
              <a:t>.</a:t>
            </a:r>
            <a:endParaRPr lang="ru-RU" sz="1600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267744" y="1484784"/>
            <a:ext cx="46805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Последний школьный вальс... В этих звуках слилось всё: тепло родительских объятий, строгость и мудрость учителей, звонкие перемены и незабываемая крепкая дружба. Кажется, что это лишь миг между прошлым и будущим, но именно он навсегда останется в сердцах выпускников…</a:t>
            </a:r>
            <a:endParaRPr lang="ru-RU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C:\Users\ElenaP\Downloads\IMG_4696.jpg"/>
          <p:cNvPicPr/>
          <p:nvPr/>
        </p:nvPicPr>
        <p:blipFill>
          <a:blip r:embed="rId2" cstate="print"/>
          <a:srcRect l="23932" t="18399" r="3428" b="6495"/>
          <a:stretch>
            <a:fillRect/>
          </a:stretch>
        </p:blipFill>
        <p:spPr bwMode="auto">
          <a:xfrm>
            <a:off x="2123728" y="3356992"/>
            <a:ext cx="4176464" cy="33553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Рисунок 6" descr="C:\Users\ElenaP\Downloads\IMG_4727.jpg"/>
          <p:cNvPicPr/>
          <p:nvPr/>
        </p:nvPicPr>
        <p:blipFill>
          <a:blip r:embed="rId3" cstate="print"/>
          <a:srcRect l="31468" t="21185" r="14530" b="10706"/>
          <a:stretch>
            <a:fillRect/>
          </a:stretch>
        </p:blipFill>
        <p:spPr bwMode="auto">
          <a:xfrm>
            <a:off x="7092280" y="188640"/>
            <a:ext cx="1800200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Рисунок 7" descr="C:\Users\ElenaP\Downloads\IMG_4678.jpg"/>
          <p:cNvPicPr/>
          <p:nvPr/>
        </p:nvPicPr>
        <p:blipFill>
          <a:blip r:embed="rId4" cstate="print"/>
          <a:srcRect l="44073" t="13658" r="20609" b="5366"/>
          <a:stretch>
            <a:fillRect/>
          </a:stretch>
        </p:blipFill>
        <p:spPr bwMode="auto">
          <a:xfrm>
            <a:off x="179512" y="3717032"/>
            <a:ext cx="1872208" cy="30049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Рисунок 8" descr="C:\Users\ElenaP\Downloads\IMG_4753.jpg"/>
          <p:cNvPicPr/>
          <p:nvPr/>
        </p:nvPicPr>
        <p:blipFill>
          <a:blip r:embed="rId5" cstate="print"/>
          <a:srcRect l="1966" t="20655" r="49342" b="12343"/>
          <a:stretch>
            <a:fillRect/>
          </a:stretch>
        </p:blipFill>
        <p:spPr bwMode="auto">
          <a:xfrm>
            <a:off x="179512" y="116632"/>
            <a:ext cx="1872208" cy="35283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Рисунок 9" descr="C:\Users\ElenaP\Downloads\IMG_4595.jpg"/>
          <p:cNvPicPr/>
          <p:nvPr/>
        </p:nvPicPr>
        <p:blipFill>
          <a:blip r:embed="rId6" cstate="print"/>
          <a:srcRect t="17226" r="47148" b="4258"/>
          <a:stretch>
            <a:fillRect/>
          </a:stretch>
        </p:blipFill>
        <p:spPr bwMode="auto">
          <a:xfrm>
            <a:off x="6372200" y="3573016"/>
            <a:ext cx="2592288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Овал 11"/>
          <p:cNvSpPr/>
          <p:nvPr/>
        </p:nvSpPr>
        <p:spPr>
          <a:xfrm rot="20964152">
            <a:off x="854386" y="263867"/>
            <a:ext cx="6381627" cy="883334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ContrastingLeftFacing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Выпускной вечер </a:t>
            </a:r>
          </a:p>
          <a:p>
            <a:pPr algn="ctr"/>
            <a:r>
              <a:rPr lang="ru-RU" sz="2800" b="1" i="1" dirty="0" smtClean="0">
                <a:solidFill>
                  <a:srgbClr val="4E3F30"/>
                </a:solidFill>
                <a:latin typeface="Monotype Corsiva" pitchFamily="66" charset="0"/>
              </a:rPr>
              <a:t> 2026</a:t>
            </a:r>
            <a:endParaRPr lang="ru-RU" sz="2800" b="1" i="1" dirty="0">
              <a:solidFill>
                <a:srgbClr val="4E3F3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611560" y="1340768"/>
            <a:ext cx="8286808" cy="830997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ru-RU" sz="2400" b="1" i="1" dirty="0">
                <a:solidFill>
                  <a:srgbClr val="352E11"/>
                </a:solidFill>
                <a:latin typeface="Monotype Corsiva" pitchFamily="66" charset="0"/>
                <a:cs typeface="+mn-cs"/>
              </a:rPr>
              <a:t>В 20</a:t>
            </a:r>
            <a:r>
              <a:rPr lang="en-US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25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-20</a:t>
            </a:r>
            <a:r>
              <a:rPr lang="en-US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26 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учебном </a:t>
            </a:r>
            <a:r>
              <a:rPr lang="ru-RU" sz="2400" b="1" i="1" dirty="0">
                <a:solidFill>
                  <a:srgbClr val="352E11"/>
                </a:solidFill>
                <a:latin typeface="Monotype Corsiva" pitchFamily="66" charset="0"/>
                <a:cs typeface="+mn-cs"/>
              </a:rPr>
              <a:t>году  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функционировал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</a:rPr>
              <a:t>а</a:t>
            </a:r>
            <a:r>
              <a:rPr lang="ru-RU" sz="2400" b="1" i="1" dirty="0" smtClean="0">
                <a:solidFill>
                  <a:srgbClr val="352E11"/>
                </a:solidFill>
                <a:latin typeface="Monotype Corsiva" pitchFamily="66" charset="0"/>
                <a:cs typeface="+mn-cs"/>
              </a:rPr>
              <a:t> 1 группа </a:t>
            </a:r>
            <a:r>
              <a:rPr lang="ru-RU" sz="2400" b="1" i="1" dirty="0" err="1">
                <a:solidFill>
                  <a:srgbClr val="352E11"/>
                </a:solidFill>
                <a:latin typeface="Monotype Corsiva" pitchFamily="66" charset="0"/>
                <a:cs typeface="+mn-cs"/>
              </a:rPr>
              <a:t>общеразвивающей</a:t>
            </a:r>
            <a:r>
              <a:rPr lang="ru-RU" sz="2400" b="1" i="1" dirty="0">
                <a:solidFill>
                  <a:srgbClr val="352E11"/>
                </a:solidFill>
                <a:latin typeface="Monotype Corsiva" pitchFamily="66" charset="0"/>
                <a:cs typeface="+mn-cs"/>
              </a:rPr>
              <a:t> направленности:</a:t>
            </a:r>
            <a:endParaRPr lang="ru-RU" sz="2000" i="1" dirty="0">
              <a:solidFill>
                <a:srgbClr val="352E1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lgerian" pitchFamily="82" charset="0"/>
              <a:cs typeface="+mn-cs"/>
            </a:endParaRPr>
          </a:p>
        </p:txBody>
      </p:sp>
      <p:sp>
        <p:nvSpPr>
          <p:cNvPr id="64528" name="Rectangle 16"/>
          <p:cNvSpPr>
            <a:spLocks noChangeArrowheads="1"/>
          </p:cNvSpPr>
          <p:nvPr/>
        </p:nvSpPr>
        <p:spPr bwMode="auto">
          <a:xfrm>
            <a:off x="1259632" y="2852936"/>
            <a:ext cx="6230496" cy="684803"/>
          </a:xfrm>
          <a:prstGeom prst="rect">
            <a:avLst/>
          </a:prstGeom>
          <a:ln>
            <a:headEnd/>
            <a:tailEnd/>
          </a:ln>
          <a:scene3d>
            <a:camera prst="perspectiveAbove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sz="2800" b="1" i="1" dirty="0">
                <a:solidFill>
                  <a:srgbClr val="352E11"/>
                </a:solidFill>
                <a:latin typeface="Monotype Corsiva" pitchFamily="66" charset="0"/>
              </a:rPr>
              <a:t>г</a:t>
            </a:r>
            <a:r>
              <a:rPr lang="ru-RU" sz="2800" b="1" i="1" dirty="0" smtClean="0">
                <a:solidFill>
                  <a:srgbClr val="352E11"/>
                </a:solidFill>
                <a:latin typeface="Monotype Corsiva" pitchFamily="66" charset="0"/>
              </a:rPr>
              <a:t>руппа </a:t>
            </a:r>
            <a:r>
              <a:rPr lang="ru-RU" sz="2800" b="1" i="1" dirty="0">
                <a:solidFill>
                  <a:srgbClr val="352E11"/>
                </a:solidFill>
                <a:latin typeface="Monotype Corsiva" pitchFamily="66" charset="0"/>
              </a:rPr>
              <a:t>«Звёздочки» </a:t>
            </a:r>
            <a:r>
              <a:rPr lang="ru-RU" sz="2800" b="1" i="1" dirty="0" smtClean="0">
                <a:solidFill>
                  <a:srgbClr val="352E11"/>
                </a:solidFill>
                <a:latin typeface="Monotype Corsiva" pitchFamily="66" charset="0"/>
              </a:rPr>
              <a:t>(5</a:t>
            </a:r>
            <a:r>
              <a:rPr lang="en-US" sz="2800" b="1" i="1" dirty="0" smtClean="0">
                <a:solidFill>
                  <a:srgbClr val="352E11"/>
                </a:solidFill>
                <a:latin typeface="Monotype Corsiva" pitchFamily="66" charset="0"/>
              </a:rPr>
              <a:t> – </a:t>
            </a:r>
            <a:r>
              <a:rPr lang="ru-RU" sz="2800" b="1" i="1" dirty="0" smtClean="0">
                <a:solidFill>
                  <a:srgbClr val="352E11"/>
                </a:solidFill>
                <a:latin typeface="Monotype Corsiva" pitchFamily="66" charset="0"/>
              </a:rPr>
              <a:t>6 лет) – 17человек</a:t>
            </a:r>
            <a:endParaRPr lang="ru-RU" sz="2800" b="1" i="1" dirty="0">
              <a:solidFill>
                <a:srgbClr val="352E11"/>
              </a:solidFill>
              <a:latin typeface="Monotype Corsiva" pitchFamily="66" charset="0"/>
            </a:endParaRPr>
          </a:p>
        </p:txBody>
      </p:sp>
      <p:pic>
        <p:nvPicPr>
          <p:cNvPr id="1026" name="Picture 2" descr="ᐈ Рожицы рисунки, вектор мультяшные лица | скачать на Depositphotos®"/>
          <p:cNvPicPr>
            <a:picLocks noChangeAspect="1" noChangeArrowheads="1"/>
          </p:cNvPicPr>
          <p:nvPr/>
        </p:nvPicPr>
        <p:blipFill>
          <a:blip r:embed="rId2" cstate="print"/>
          <a:srcRect l="1103" t="66884" r="51601"/>
          <a:stretch>
            <a:fillRect/>
          </a:stretch>
        </p:blipFill>
        <p:spPr bwMode="auto">
          <a:xfrm>
            <a:off x="395536" y="4077072"/>
            <a:ext cx="3672408" cy="21170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2" descr="ᐈ Рожицы рисунки, вектор мультяшные лица | скачать на Depositphotos®"/>
          <p:cNvPicPr>
            <a:picLocks noChangeAspect="1" noChangeArrowheads="1"/>
          </p:cNvPicPr>
          <p:nvPr/>
        </p:nvPicPr>
        <p:blipFill>
          <a:blip r:embed="rId2" cstate="print"/>
          <a:srcRect l="50252" t="66884"/>
          <a:stretch>
            <a:fillRect/>
          </a:stretch>
        </p:blipFill>
        <p:spPr bwMode="auto">
          <a:xfrm>
            <a:off x="4716016" y="4077072"/>
            <a:ext cx="3744416" cy="21167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1043608" y="260648"/>
            <a:ext cx="7582743" cy="780877"/>
          </a:xfrm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5400" i="1" dirty="0">
                <a:solidFill>
                  <a:srgbClr val="FF0000"/>
                </a:solidFill>
                <a:effectLst/>
                <a:latin typeface="Monotype Corsiva" pitchFamily="66" charset="0"/>
              </a:rPr>
              <a:t>Д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ш</a:t>
            </a:r>
            <a:r>
              <a:rPr lang="ru-RU" sz="5400" i="1" dirty="0">
                <a:solidFill>
                  <a:schemeClr val="accent2">
                    <a:lumMod val="50000"/>
                  </a:schemeClr>
                </a:solidFill>
                <a:effectLst/>
                <a:latin typeface="Monotype Corsiva" pitchFamily="66" charset="0"/>
              </a:rPr>
              <a:t>к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1165B"/>
                </a:solidFill>
                <a:effectLst/>
                <a:latin typeface="Monotype Corsiva" pitchFamily="66" charset="0"/>
              </a:rPr>
              <a:t>л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ь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chemeClr val="accent6">
                    <a:lumMod val="50000"/>
                  </a:schemeClr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663300"/>
                </a:solidFill>
                <a:effectLst/>
                <a:latin typeface="Monotype Corsiva" pitchFamily="66" charset="0"/>
              </a:rPr>
              <a:t>е </a:t>
            </a:r>
            <a:r>
              <a:rPr lang="ru-RU" sz="5400" i="1" dirty="0">
                <a:solidFill>
                  <a:srgbClr val="352E11"/>
                </a:solidFill>
                <a:effectLst/>
                <a:latin typeface="Monotype Corsiva" pitchFamily="66" charset="0"/>
              </a:rPr>
              <a:t> 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Monotype Corsiva" pitchFamily="66" charset="0"/>
              </a:rPr>
              <a:t>б</a:t>
            </a:r>
            <a:r>
              <a:rPr lang="ru-RU" sz="5400" i="1" dirty="0">
                <a:solidFill>
                  <a:schemeClr val="accent2">
                    <a:lumMod val="75000"/>
                  </a:schemeClr>
                </a:solidFill>
                <a:effectLst/>
                <a:latin typeface="Monotype Corsiva" pitchFamily="66" charset="0"/>
              </a:rPr>
              <a:t>р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з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в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92D05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rgbClr val="00B0F0"/>
                </a:solidFill>
                <a:effectLst/>
                <a:latin typeface="Monotype Corsiva" pitchFamily="66" charset="0"/>
              </a:rPr>
              <a:t>и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е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287016" y="908720"/>
            <a:ext cx="8856984" cy="1815882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ru-RU" sz="1600" dirty="0" smtClean="0"/>
              <a:t>Содержание воспитательно-образовательной работы в дошкольных группах определяется путем реализации  Основной Образовательной Программы дошкольного образования НЧСОУ «Школа радости», разработанной в соответствии с Федеральным государственным образовательным стандартом (ФГОС ДО), Федеральной образовательной программой дошкольного образования (ФОП ДО), особенностями образовательного учреждения, региона, образовательными потребностями воспитанников и запросами родителей (законных представителей). </a:t>
            </a:r>
            <a:endParaRPr lang="ru-RU" sz="1600" dirty="0"/>
          </a:p>
        </p:txBody>
      </p:sp>
      <p:sp>
        <p:nvSpPr>
          <p:cNvPr id="12290" name="AutoShape 2" descr="blob:https://web.whatsapp.com/cbe7b686-a121-4de7-94c4-b7a564cb0335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2294" name="AutoShape 6" descr="blob:https://web.whatsapp.com/483ef783-8c90-41f4-a549-0cb9634fdc4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1043608" y="116632"/>
            <a:ext cx="7582743" cy="780877"/>
          </a:xfrm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5400" i="1" dirty="0">
                <a:solidFill>
                  <a:srgbClr val="FF0000"/>
                </a:solidFill>
                <a:effectLst/>
                <a:latin typeface="Monotype Corsiva" pitchFamily="66" charset="0"/>
              </a:rPr>
              <a:t>Д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ш</a:t>
            </a:r>
            <a:r>
              <a:rPr lang="ru-RU" sz="5400" i="1" dirty="0">
                <a:solidFill>
                  <a:schemeClr val="accent2">
                    <a:lumMod val="50000"/>
                  </a:schemeClr>
                </a:solidFill>
                <a:effectLst/>
                <a:latin typeface="Monotype Corsiva" pitchFamily="66" charset="0"/>
              </a:rPr>
              <a:t>к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1165B"/>
                </a:solidFill>
                <a:effectLst/>
                <a:latin typeface="Monotype Corsiva" pitchFamily="66" charset="0"/>
              </a:rPr>
              <a:t>л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ь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chemeClr val="accent6">
                    <a:lumMod val="50000"/>
                  </a:schemeClr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663300"/>
                </a:solidFill>
                <a:effectLst/>
                <a:latin typeface="Monotype Corsiva" pitchFamily="66" charset="0"/>
              </a:rPr>
              <a:t>е </a:t>
            </a:r>
            <a:r>
              <a:rPr lang="ru-RU" sz="5400" i="1" dirty="0">
                <a:solidFill>
                  <a:srgbClr val="352E11"/>
                </a:solidFill>
                <a:effectLst/>
                <a:latin typeface="Monotype Corsiva" pitchFamily="66" charset="0"/>
              </a:rPr>
              <a:t> 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Monotype Corsiva" pitchFamily="66" charset="0"/>
              </a:rPr>
              <a:t>б</a:t>
            </a:r>
            <a:r>
              <a:rPr lang="ru-RU" sz="5400" i="1" dirty="0">
                <a:solidFill>
                  <a:schemeClr val="accent2">
                    <a:lumMod val="75000"/>
                  </a:schemeClr>
                </a:solidFill>
                <a:effectLst/>
                <a:latin typeface="Monotype Corsiva" pitchFamily="66" charset="0"/>
              </a:rPr>
              <a:t>р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з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в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92D05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rgbClr val="00B0F0"/>
                </a:solidFill>
                <a:effectLst/>
                <a:latin typeface="Monotype Corsiva" pitchFamily="66" charset="0"/>
              </a:rPr>
              <a:t>и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е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816002"/>
            <a:ext cx="1389984" cy="2067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437112"/>
            <a:ext cx="1480742" cy="2039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437112"/>
            <a:ext cx="1534380" cy="22187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AutoShape 5" descr="attachment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996952"/>
            <a:ext cx="1495687" cy="2082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2996952"/>
            <a:ext cx="1440160" cy="2044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509120"/>
            <a:ext cx="1567928" cy="21580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179512" y="836712"/>
            <a:ext cx="2808312" cy="5909310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ru-RU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Целью работы дошкольных групп НЧСОУ «Школа радости» является: 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создание благоприятных условий для полноценного проживания ребенком дошкольного детства, формирование основ базовой культуры личности, всестороннее развитие физических и психических качеств в соответствии с возрастными и индивидуальными особенностями, подготовка ребенка к жизни в современном обществе.</a:t>
            </a:r>
            <a:endParaRPr lang="ru-RU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0" name="AutoShape 2" descr="blob:https://web.whatsapp.com/cbe7b686-a121-4de7-94c4-b7a564cb0335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2294" name="AutoShape 6" descr="blob:https://web.whatsapp.com/483ef783-8c90-41f4-a549-0cb9634fdc4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2" cstate="print"/>
          <a:srcRect t="13725"/>
          <a:stretch>
            <a:fillRect/>
          </a:stretch>
        </p:blipFill>
        <p:spPr bwMode="auto">
          <a:xfrm>
            <a:off x="4427984" y="3573016"/>
            <a:ext cx="2736304" cy="28528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1115616" y="0"/>
            <a:ext cx="7582743" cy="780877"/>
          </a:xfrm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5400" i="1" dirty="0">
                <a:solidFill>
                  <a:srgbClr val="FF0000"/>
                </a:solidFill>
                <a:effectLst/>
                <a:latin typeface="Monotype Corsiva" pitchFamily="66" charset="0"/>
              </a:rPr>
              <a:t>Д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ш</a:t>
            </a:r>
            <a:r>
              <a:rPr lang="ru-RU" sz="5400" i="1" dirty="0">
                <a:solidFill>
                  <a:schemeClr val="accent2">
                    <a:lumMod val="50000"/>
                  </a:schemeClr>
                </a:solidFill>
                <a:effectLst/>
                <a:latin typeface="Monotype Corsiva" pitchFamily="66" charset="0"/>
              </a:rPr>
              <a:t>к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1165B"/>
                </a:solidFill>
                <a:effectLst/>
                <a:latin typeface="Monotype Corsiva" pitchFamily="66" charset="0"/>
              </a:rPr>
              <a:t>л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ь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chemeClr val="accent6">
                    <a:lumMod val="50000"/>
                  </a:schemeClr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663300"/>
                </a:solidFill>
                <a:effectLst/>
                <a:latin typeface="Monotype Corsiva" pitchFamily="66" charset="0"/>
              </a:rPr>
              <a:t>е </a:t>
            </a:r>
            <a:r>
              <a:rPr lang="ru-RU" sz="5400" i="1" dirty="0">
                <a:solidFill>
                  <a:srgbClr val="352E11"/>
                </a:solidFill>
                <a:effectLst/>
                <a:latin typeface="Monotype Corsiva" pitchFamily="66" charset="0"/>
              </a:rPr>
              <a:t> 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Monotype Corsiva" pitchFamily="66" charset="0"/>
              </a:rPr>
              <a:t>б</a:t>
            </a:r>
            <a:r>
              <a:rPr lang="ru-RU" sz="5400" i="1" dirty="0">
                <a:solidFill>
                  <a:schemeClr val="accent2">
                    <a:lumMod val="75000"/>
                  </a:schemeClr>
                </a:solidFill>
                <a:effectLst/>
                <a:latin typeface="Monotype Corsiva" pitchFamily="66" charset="0"/>
              </a:rPr>
              <a:t>р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з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в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92D05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rgbClr val="00B0F0"/>
                </a:solidFill>
                <a:effectLst/>
                <a:latin typeface="Monotype Corsiva" pitchFamily="66" charset="0"/>
              </a:rPr>
              <a:t>и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е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836712"/>
            <a:ext cx="2520280" cy="26565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836712"/>
            <a:ext cx="3067978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179512" y="836712"/>
            <a:ext cx="2808312" cy="5909310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ru-RU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Целью работы дошкольных групп НЧСОУ «Школа радости» является:  </a:t>
            </a:r>
            <a:r>
              <a:rPr lang="ru-RU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создание благоприятных условий для полноценного проживания ребенком дошкольного детства, формирование основ базовой культуры личности, всестороннее развитие физических и психических качеств в соответствии с возрастными и индивидуальными особенностями, подготовка ребенка к жизни в современном обществе.</a:t>
            </a:r>
            <a:endParaRPr lang="ru-RU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0" name="AutoShape 2" descr="blob:https://web.whatsapp.com/cbe7b686-a121-4de7-94c4-b7a564cb0335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2294" name="AutoShape 6" descr="blob:https://web.whatsapp.com/483ef783-8c90-41f4-a549-0cb9634fdc4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1115616" y="0"/>
            <a:ext cx="7582743" cy="780877"/>
          </a:xfrm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algn="ctr" eaLnBrk="1" hangingPunct="1"/>
            <a:r>
              <a:rPr lang="ru-RU" sz="5400" i="1" dirty="0">
                <a:solidFill>
                  <a:srgbClr val="FF0000"/>
                </a:solidFill>
                <a:effectLst/>
                <a:latin typeface="Monotype Corsiva" pitchFamily="66" charset="0"/>
              </a:rPr>
              <a:t>Д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ш</a:t>
            </a:r>
            <a:r>
              <a:rPr lang="ru-RU" sz="5400" i="1" dirty="0">
                <a:solidFill>
                  <a:schemeClr val="accent2">
                    <a:lumMod val="50000"/>
                  </a:schemeClr>
                </a:solidFill>
                <a:effectLst/>
                <a:latin typeface="Monotype Corsiva" pitchFamily="66" charset="0"/>
              </a:rPr>
              <a:t>к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01165B"/>
                </a:solidFill>
                <a:effectLst/>
                <a:latin typeface="Monotype Corsiva" pitchFamily="66" charset="0"/>
              </a:rPr>
              <a:t>л</a:t>
            </a:r>
            <a:r>
              <a:rPr lang="ru-RU" sz="5400" i="1" dirty="0">
                <a:solidFill>
                  <a:srgbClr val="00B050"/>
                </a:solidFill>
                <a:effectLst/>
                <a:latin typeface="Monotype Corsiva" pitchFamily="66" charset="0"/>
              </a:rPr>
              <a:t>ь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chemeClr val="accent6">
                    <a:lumMod val="50000"/>
                  </a:schemeClr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663300"/>
                </a:solidFill>
                <a:effectLst/>
                <a:latin typeface="Monotype Corsiva" pitchFamily="66" charset="0"/>
              </a:rPr>
              <a:t>е </a:t>
            </a:r>
            <a:r>
              <a:rPr lang="ru-RU" sz="5400" i="1" dirty="0">
                <a:solidFill>
                  <a:srgbClr val="352E11"/>
                </a:solidFill>
                <a:effectLst/>
                <a:latin typeface="Monotype Corsiva" pitchFamily="66" charset="0"/>
              </a:rPr>
              <a:t> 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Monotype Corsiva" pitchFamily="66" charset="0"/>
              </a:rPr>
              <a:t>б</a:t>
            </a:r>
            <a:r>
              <a:rPr lang="ru-RU" sz="5400" i="1" dirty="0">
                <a:solidFill>
                  <a:schemeClr val="accent2">
                    <a:lumMod val="75000"/>
                  </a:schemeClr>
                </a:solidFill>
                <a:effectLst/>
                <a:latin typeface="Monotype Corsiva" pitchFamily="66" charset="0"/>
              </a:rPr>
              <a:t>р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0070C0"/>
                </a:solidFill>
                <a:effectLst/>
                <a:latin typeface="Monotype Corsiva" pitchFamily="66" charset="0"/>
              </a:rPr>
              <a:t>з</a:t>
            </a:r>
            <a:r>
              <a:rPr lang="ru-RU" sz="5400" i="1" dirty="0">
                <a:solidFill>
                  <a:srgbClr val="C00000"/>
                </a:solidFill>
                <a:effectLst/>
                <a:latin typeface="Monotype Corsiva" pitchFamily="66" charset="0"/>
              </a:rPr>
              <a:t>о</a:t>
            </a:r>
            <a:r>
              <a:rPr lang="ru-RU" sz="5400" i="1" dirty="0">
                <a:solidFill>
                  <a:srgbClr val="F42281"/>
                </a:solidFill>
                <a:effectLst/>
                <a:latin typeface="Monotype Corsiva" pitchFamily="66" charset="0"/>
              </a:rPr>
              <a:t>в</a:t>
            </a:r>
            <a:r>
              <a:rPr lang="ru-RU" sz="5400" i="1" dirty="0">
                <a:solidFill>
                  <a:srgbClr val="7030A0"/>
                </a:solidFill>
                <a:effectLst/>
                <a:latin typeface="Monotype Corsiva" pitchFamily="66" charset="0"/>
              </a:rPr>
              <a:t>а</a:t>
            </a:r>
            <a:r>
              <a:rPr lang="ru-RU" sz="5400" i="1" dirty="0">
                <a:solidFill>
                  <a:srgbClr val="92D050"/>
                </a:solidFill>
                <a:effectLst/>
                <a:latin typeface="Monotype Corsiva" pitchFamily="66" charset="0"/>
              </a:rPr>
              <a:t>н</a:t>
            </a:r>
            <a:r>
              <a:rPr lang="ru-RU" sz="5400" i="1" dirty="0">
                <a:solidFill>
                  <a:srgbClr val="00B0F0"/>
                </a:solidFill>
                <a:effectLst/>
                <a:latin typeface="Monotype Corsiva" pitchFamily="66" charset="0"/>
              </a:rPr>
              <a:t>и</a:t>
            </a:r>
            <a:r>
              <a:rPr lang="ru-RU" sz="5400" i="1" dirty="0">
                <a:solidFill>
                  <a:schemeClr val="accent4">
                    <a:lumMod val="75000"/>
                  </a:schemeClr>
                </a:solidFill>
                <a:effectLst/>
                <a:latin typeface="Monotype Corsiva" pitchFamily="66" charset="0"/>
              </a:rPr>
              <a:t>е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645024"/>
            <a:ext cx="2808312" cy="2800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764704"/>
            <a:ext cx="2592288" cy="27902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671312"/>
            <a:ext cx="2448272" cy="27418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764705"/>
            <a:ext cx="2592288" cy="28317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107504" y="0"/>
            <a:ext cx="9036496" cy="1015663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indent="450850" fontAlgn="base">
              <a:spcBef>
                <a:spcPct val="0"/>
              </a:spcBef>
              <a:spcAft>
                <a:spcPct val="0"/>
              </a:spcAft>
            </a:pPr>
            <a:r>
              <a:rPr lang="ru-RU" sz="2000" b="1" i="1" dirty="0">
                <a:solidFill>
                  <a:schemeClr val="tx1"/>
                </a:solidFill>
                <a:latin typeface="Monotype Corsiva" pitchFamily="66" charset="0"/>
                <a:ea typeface="Times New Roman" pitchFamily="18" charset="0"/>
                <a:cs typeface="Times New Roman" pitchFamily="18" charset="0"/>
              </a:rPr>
              <a:t>Для гармоничного проживания ребёнком счастливого детства в стенах дошкольного учреждения организованы занятия </a:t>
            </a:r>
            <a:r>
              <a:rPr lang="ru-RU" sz="2000" b="1" i="1" dirty="0">
                <a:solidFill>
                  <a:schemeClr val="tx1"/>
                </a:solidFill>
                <a:latin typeface="Monotype Corsiva" pitchFamily="66" charset="0"/>
              </a:rPr>
              <a:t>на основании запросов участников образовательного процесса </a:t>
            </a:r>
            <a:endParaRPr lang="ru-RU" sz="2000" b="1" i="1" dirty="0">
              <a:solidFill>
                <a:schemeClr val="tx1"/>
              </a:solidFill>
              <a:latin typeface="Monotype Corsiva" pitchFamily="66" charset="0"/>
              <a:cs typeface="Times New Roman" pitchFamily="18" charset="0"/>
            </a:endParaRPr>
          </a:p>
        </p:txBody>
      </p:sp>
      <p:pic>
        <p:nvPicPr>
          <p:cNvPr id="80902" name="Picture 6" descr="Шахматы для детей - Детский клуб раннего развития «Golden Baby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924944"/>
            <a:ext cx="2176760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0904" name="Picture 8" descr="Нужен ли дошкольникам английский язык?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924944"/>
            <a:ext cx="2236292" cy="14486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Облако 11"/>
          <p:cNvSpPr/>
          <p:nvPr/>
        </p:nvSpPr>
        <p:spPr>
          <a:xfrm rot="20900977">
            <a:off x="128331" y="4443373"/>
            <a:ext cx="2355684" cy="1511312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Прямоугольник 12"/>
          <p:cNvSpPr/>
          <p:nvPr/>
        </p:nvSpPr>
        <p:spPr>
          <a:xfrm rot="20598621">
            <a:off x="276517" y="4519595"/>
            <a:ext cx="273830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smtClean="0">
                <a:latin typeface="Monotype Corsiva" pitchFamily="66" charset="0"/>
              </a:rPr>
              <a:t>«Весёлая палитра»</a:t>
            </a:r>
            <a:endParaRPr lang="ru-RU" sz="3200" dirty="0">
              <a:latin typeface="Monotype Corsiva" pitchFamily="66" charset="0"/>
            </a:endParaRPr>
          </a:p>
        </p:txBody>
      </p:sp>
      <p:sp>
        <p:nvSpPr>
          <p:cNvPr id="14" name="Облако 13"/>
          <p:cNvSpPr/>
          <p:nvPr/>
        </p:nvSpPr>
        <p:spPr>
          <a:xfrm rot="1130301">
            <a:off x="6331688" y="4448392"/>
            <a:ext cx="2594810" cy="1777641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Облако 8"/>
          <p:cNvSpPr/>
          <p:nvPr/>
        </p:nvSpPr>
        <p:spPr>
          <a:xfrm rot="21205701">
            <a:off x="1043608" y="1196752"/>
            <a:ext cx="2736304" cy="180020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Прямоугольник 14"/>
          <p:cNvSpPr/>
          <p:nvPr/>
        </p:nvSpPr>
        <p:spPr>
          <a:xfrm>
            <a:off x="1115616" y="1772816"/>
            <a:ext cx="27383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smtClean="0">
                <a:latin typeface="Monotype Corsiva" pitchFamily="66" charset="0"/>
              </a:rPr>
              <a:t>«Белая ладья» </a:t>
            </a:r>
            <a:endParaRPr lang="ru-RU" sz="3200" dirty="0">
              <a:latin typeface="Monotype Corsiva" pitchFamily="66" charset="0"/>
            </a:endParaRPr>
          </a:p>
        </p:txBody>
      </p:sp>
      <p:sp>
        <p:nvSpPr>
          <p:cNvPr id="10" name="Облако 9"/>
          <p:cNvSpPr/>
          <p:nvPr/>
        </p:nvSpPr>
        <p:spPr>
          <a:xfrm rot="1130301">
            <a:off x="5437574" y="1280040"/>
            <a:ext cx="2594810" cy="1777641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5364088" y="1772816"/>
            <a:ext cx="2752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dirty="0">
                <a:latin typeface="Monotype Corsiva" pitchFamily="66" charset="0"/>
              </a:rPr>
              <a:t>«</a:t>
            </a:r>
            <a:r>
              <a:rPr lang="en-US" sz="3200" dirty="0">
                <a:latin typeface="Monotype Corsiva" pitchFamily="66" charset="0"/>
              </a:rPr>
              <a:t>Happy English</a:t>
            </a:r>
            <a:r>
              <a:rPr lang="ru-RU" sz="3200" dirty="0">
                <a:latin typeface="Monotype Corsiva" pitchFamily="66" charset="0"/>
              </a:rPr>
              <a:t>» </a:t>
            </a:r>
          </a:p>
        </p:txBody>
      </p:sp>
      <p:sp>
        <p:nvSpPr>
          <p:cNvPr id="16" name="Прямоугольник 15"/>
          <p:cNvSpPr/>
          <p:nvPr/>
        </p:nvSpPr>
        <p:spPr>
          <a:xfrm rot="829760">
            <a:off x="6375494" y="4899922"/>
            <a:ext cx="27383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smtClean="0">
                <a:latin typeface="Monotype Corsiva" pitchFamily="66" charset="0"/>
              </a:rPr>
              <a:t>«Хореография» </a:t>
            </a:r>
            <a:endParaRPr lang="ru-RU" sz="3200" dirty="0">
              <a:latin typeface="Monotype Corsiva" pitchFamily="66" charset="0"/>
            </a:endParaRPr>
          </a:p>
        </p:txBody>
      </p:sp>
      <p:pic>
        <p:nvPicPr>
          <p:cNvPr id="35842" name="Picture 2" descr="НАВИГАТОР ДОПОЛНИТЕЛЬНОГО ОБРАЗОВАНИЯ ДЕТЕЙ КУЗБАССА..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797152"/>
            <a:ext cx="1619266" cy="16649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869160"/>
            <a:ext cx="1916558" cy="1654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Текст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Rectangle 4"/>
          <p:cNvSpPr txBox="1">
            <a:spLocks noGrp="1" noRot="1" noChangeArrowheads="1"/>
          </p:cNvSpPr>
          <p:nvPr>
            <p:ph type="title"/>
          </p:nvPr>
        </p:nvSpPr>
        <p:spPr>
          <a:xfrm>
            <a:off x="467544" y="0"/>
            <a:ext cx="8385175" cy="548680"/>
          </a:xfrm>
          <a:prstGeom prst="rect">
            <a:avLst/>
          </a:prstGeom>
          <a:ln w="9525" cap="flat" cmpd="sng" algn="ctr">
            <a:noFill/>
            <a:prstDash val="solid"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anchor="ctr"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5400" b="1" i="1" u="none" strike="noStrike" kern="1200" cap="none" spc="0" normalizeH="0" baseline="0" noProof="0" dirty="0">
                <a:ln w="6350"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«Алло, мы ищем таланты!»</a:t>
            </a:r>
            <a:endParaRPr kumimoji="0" lang="ru-RU" sz="5400" b="1" i="1" u="none" strike="noStrike" kern="1200" cap="none" spc="0" normalizeH="0" baseline="0" noProof="0" dirty="0">
              <a:ln w="6350"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8" name="Rectangle 15"/>
          <p:cNvSpPr>
            <a:spLocks noChangeArrowheads="1"/>
          </p:cNvSpPr>
          <p:nvPr/>
        </p:nvSpPr>
        <p:spPr bwMode="auto">
          <a:xfrm>
            <a:off x="323528" y="548680"/>
            <a:ext cx="8640960" cy="584775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0" hangingPunct="0"/>
            <a:r>
              <a:rPr lang="ru-RU" sz="1600" b="1" dirty="0" smtClean="0">
                <a:latin typeface="Monotype Corsiva" pitchFamily="66" charset="0"/>
              </a:rPr>
              <a:t>Цель данного мероприятия, проводимого в начале сентября: </a:t>
            </a:r>
            <a:r>
              <a:rPr lang="ru-RU" sz="1600" b="1" dirty="0">
                <a:latin typeface="Monotype Corsiva" pitchFamily="66" charset="0"/>
              </a:rPr>
              <a:t>поиск, развитие и поддержка талантливых </a:t>
            </a:r>
            <a:r>
              <a:rPr lang="ru-RU" sz="1600" b="1" dirty="0" smtClean="0">
                <a:latin typeface="Monotype Corsiva" pitchFamily="66" charset="0"/>
              </a:rPr>
              <a:t>детей и родителей, </a:t>
            </a:r>
            <a:r>
              <a:rPr lang="ru-RU" sz="1600" b="1" dirty="0">
                <a:latin typeface="Monotype Corsiva" pitchFamily="66" charset="0"/>
              </a:rPr>
              <a:t>создание праздничного </a:t>
            </a:r>
            <a:r>
              <a:rPr lang="ru-RU" sz="1600" b="1" dirty="0" smtClean="0">
                <a:latin typeface="Monotype Corsiva" pitchFamily="66" charset="0"/>
              </a:rPr>
              <a:t>настроения от долгожданной  встречи с друзьями.</a:t>
            </a:r>
            <a:endParaRPr lang="ru-RU" sz="1600" dirty="0">
              <a:latin typeface="Monotype Corsiva" pitchFamily="66" charset="0"/>
            </a:endParaRPr>
          </a:p>
        </p:txBody>
      </p:sp>
      <p:sp>
        <p:nvSpPr>
          <p:cNvPr id="15" name="Содержимое 1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340768"/>
            <a:ext cx="2271363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340768"/>
            <a:ext cx="2236440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2" name="Picture 4" descr="https://sun9-56.userapi.com/s/v1/ig2/GLlB_HUoaf46Cgo-D8JVysdv90q9N4oHOvctBup2jw_mYMlnNdEmGH5vnYassP4vtLXudgjVxxriEB-gP-8uAG2M.jpg?quality=95&amp;as=32x48,48x72,72x108,108x162,160x240,240x360,360x540,480x720,540x810,640x960,720x1080,1080x1620,1280x1920,1440x2160,1707x2560&amp;from=bu&amp;cs=1707x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268760"/>
            <a:ext cx="2112676" cy="2952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365104"/>
            <a:ext cx="3183785" cy="2140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1340768"/>
            <a:ext cx="1872208" cy="28893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4293096"/>
            <a:ext cx="4932040" cy="23026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Текст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Rectangle 4"/>
          <p:cNvSpPr txBox="1">
            <a:spLocks noRot="1" noChangeArrowheads="1"/>
          </p:cNvSpPr>
          <p:nvPr/>
        </p:nvSpPr>
        <p:spPr>
          <a:xfrm>
            <a:off x="1187624" y="0"/>
            <a:ext cx="7128792" cy="541319"/>
          </a:xfrm>
          <a:prstGeom prst="rect">
            <a:avLst/>
          </a:prstGeom>
          <a:ln w="9525" cap="flat" cmpd="sng" algn="ctr">
            <a:noFill/>
            <a:prstDash val="solid"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anchor="ctr">
            <a:normAutofit fontScale="52500" lnSpcReduction="2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5400" b="1" i="1" u="none" strike="noStrike" kern="1200" cap="none" spc="0" normalizeH="0" baseline="0" noProof="0" dirty="0">
                <a:ln w="6350"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Игра – </a:t>
            </a:r>
            <a:r>
              <a:rPr kumimoji="0" lang="ru-RU" sz="5400" b="1" i="1" u="none" strike="noStrike" kern="1200" cap="none" spc="0" normalizeH="0" baseline="0" noProof="0" dirty="0" err="1">
                <a:ln w="6350"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квест</a:t>
            </a:r>
            <a:r>
              <a:rPr kumimoji="0" lang="ru-RU" sz="5400" b="1" i="1" u="none" strike="noStrike" kern="1200" cap="none" spc="0" normalizeH="0" baseline="0" noProof="0" dirty="0">
                <a:ln w="6350"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 «</a:t>
            </a:r>
            <a:r>
              <a:rPr lang="ru-RU" sz="5400" b="1" i="1" dirty="0">
                <a:ln w="6350">
                  <a:noFill/>
                </a:ln>
                <a:solidFill>
                  <a:srgbClr val="FF0000"/>
                </a:solidFill>
                <a:latin typeface="Monotype Corsiva" pitchFamily="66" charset="0"/>
              </a:rPr>
              <a:t>В поисках </a:t>
            </a:r>
            <a:r>
              <a:rPr lang="ru-RU" sz="5400" b="1" i="1" dirty="0" smtClean="0">
                <a:ln w="6350">
                  <a:noFill/>
                </a:ln>
                <a:solidFill>
                  <a:srgbClr val="FF0000"/>
                </a:solidFill>
                <a:latin typeface="Monotype Corsiva" pitchFamily="66" charset="0"/>
              </a:rPr>
              <a:t> пиратских сокровищ»</a:t>
            </a:r>
            <a:endParaRPr kumimoji="0" lang="ru-RU" sz="5400" b="1" i="1" u="none" strike="noStrike" kern="1200" cap="none" spc="0" normalizeH="0" baseline="0" noProof="0" dirty="0">
              <a:ln w="6350"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12" name="Содержимое 1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620688"/>
            <a:ext cx="3081264" cy="19949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653136"/>
            <a:ext cx="4641712" cy="20242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620688"/>
            <a:ext cx="2766333" cy="1714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564904"/>
            <a:ext cx="2877919" cy="1991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5" name="Picture 5" descr="https://sun9-86.userapi.com/s/v1/ig2/2BXY8rDqxjeowVezdiGM-0LUPWSF_JHzi-OE4MsnrM6IXG15nNFIngFCfw0kzAlBdsWWP7JioH5qSLd0kAIftLR9.jpg?quality=95&amp;as=32x21,48x32,72x48,108x72,160x107,240x160,360x240,480x320,540x360,640x427,720x480,1080x720,1280x853,1440x960,2560x1707&amp;from=bu&amp;cs=2560x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2708920"/>
            <a:ext cx="3024336" cy="19249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7" name="Picture 7" descr="https://sun9-52.userapi.com/s/v1/ig2/ASCnCl2HBafA7NNfQ9CWOAA47Ac3yJ1VCOAC_MBMWZO5hLiDSnHOzIMQUEjzxtywWPv8o0fGtDiI9NL2UWj6uL-u.jpg?quality=95&amp;as=32x21,48x32,72x48,108x72,160x107,240x160,360x240,480x320,540x360,640x427,720x480,1080x720,1280x853,1440x960,2560x1707&amp;from=bu&amp;cs=2560x0"/>
          <p:cNvPicPr>
            <a:picLocks noChangeAspect="1" noChangeArrowheads="1"/>
          </p:cNvPicPr>
          <p:nvPr/>
        </p:nvPicPr>
        <p:blipFill>
          <a:blip r:embed="rId7" cstate="print"/>
          <a:srcRect l="12549" b="9964"/>
          <a:stretch>
            <a:fillRect/>
          </a:stretch>
        </p:blipFill>
        <p:spPr bwMode="auto">
          <a:xfrm>
            <a:off x="6228184" y="620688"/>
            <a:ext cx="2810924" cy="19297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9" name="Picture 9" descr="https://sun9-73.userapi.com/s/v1/ig2/ZGeaCRLJzzgzYSs8xQMwlTofWnrXSLG3T-12a1U12rtAFN0a7NwyeDlF_R_YiVix9QXR9SCBeQmPlpZs4z2pHQL2.jpg?quality=95&amp;as=32x48,48x72,72x108,108x162,160x240,240x360,360x540,480x720,540x810,640x960,720x1080,1080x1620,1280x1920,1440x2160,1707x2560&amp;from=bu&amp;cs=1707x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2780928"/>
            <a:ext cx="2262312" cy="36808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Скругленный прямоугольник 16"/>
          <p:cNvSpPr/>
          <p:nvPr/>
        </p:nvSpPr>
        <p:spPr>
          <a:xfrm>
            <a:off x="107504" y="0"/>
            <a:ext cx="9036496" cy="692696"/>
          </a:xfrm>
          <a:prstGeom prst="roundRect">
            <a:avLst/>
          </a:prstGeom>
          <a:solidFill>
            <a:srgbClr val="F1DFB3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chemeClr val="accent2">
                    <a:lumMod val="75000"/>
                  </a:schemeClr>
                </a:solidFill>
                <a:latin typeface="Monotype Corsiva" pitchFamily="66" charset="0"/>
              </a:rPr>
              <a:t>Осенний праздник</a:t>
            </a:r>
            <a:endParaRPr lang="ru-RU" sz="4000" b="1" i="1" dirty="0">
              <a:solidFill>
                <a:schemeClr val="accent2">
                  <a:lumMod val="75000"/>
                </a:schemeClr>
              </a:solidFill>
              <a:latin typeface="Monotype Corsiva" pitchFamily="66" charset="0"/>
            </a:endParaRPr>
          </a:p>
        </p:txBody>
      </p:sp>
      <p:sp>
        <p:nvSpPr>
          <p:cNvPr id="35856" name="AutoShape 16" descr="Картинка кленовый лист на прозрачном фоне - 67 фото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5362" name="Picture 2" descr="https://sun9-40.userapi.com/s/v1/ig2/14HMR0IEyyVQ0r1dCuCUSs3nerJGpRhx754bYfvkp3TgzIYpJsAGFRGhwfttJPFK1u7N-gYySj-1SI6_4aNQIxGI.jpg?quality=95&amp;as=32x48,48x72,72x108,108x162,160x240,240x360,360x540,480x720,540x810,640x960,720x1080,1080x1620,1280x1920,1440x2160,1707x2560&amp;from=bu&amp;cs=1707x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2656"/>
            <a:ext cx="2424729" cy="3708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20688"/>
            <a:ext cx="3410541" cy="3960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653136"/>
            <a:ext cx="3243926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9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188640"/>
            <a:ext cx="2771800" cy="3006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70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4221088"/>
            <a:ext cx="2987824" cy="2502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71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212976"/>
            <a:ext cx="2232248" cy="34964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Скругленный прямоугольник 16"/>
          <p:cNvSpPr/>
          <p:nvPr/>
        </p:nvSpPr>
        <p:spPr>
          <a:xfrm>
            <a:off x="107504" y="0"/>
            <a:ext cx="9036496" cy="692696"/>
          </a:xfrm>
          <a:prstGeom prst="roundRect">
            <a:avLst/>
          </a:prstGeom>
          <a:solidFill>
            <a:srgbClr val="F1DFB3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4000" b="1" i="1" dirty="0" smtClean="0">
                <a:solidFill>
                  <a:schemeClr val="accent5">
                    <a:lumMod val="75000"/>
                  </a:schemeClr>
                </a:solidFill>
                <a:latin typeface="Monotype Corsiva" pitchFamily="66" charset="0"/>
              </a:rPr>
              <a:t>            Проект «</a:t>
            </a:r>
            <a:r>
              <a:rPr lang="ru-RU" sz="4000" b="1" i="1" dirty="0" err="1" smtClean="0">
                <a:solidFill>
                  <a:schemeClr val="accent5">
                    <a:lumMod val="75000"/>
                  </a:schemeClr>
                </a:solidFill>
                <a:latin typeface="Monotype Corsiva" pitchFamily="66" charset="0"/>
              </a:rPr>
              <a:t>Шестиногие</a:t>
            </a:r>
            <a:r>
              <a:rPr lang="ru-RU" sz="4000" b="1" i="1" dirty="0" smtClean="0">
                <a:solidFill>
                  <a:schemeClr val="accent5">
                    <a:lumMod val="75000"/>
                  </a:schemeClr>
                </a:solidFill>
                <a:latin typeface="Monotype Corsiva" pitchFamily="66" charset="0"/>
              </a:rPr>
              <a:t> соседи»</a:t>
            </a:r>
            <a:endParaRPr lang="ru-RU" sz="4000" b="1" i="1" dirty="0">
              <a:solidFill>
                <a:schemeClr val="accent5">
                  <a:lumMod val="75000"/>
                </a:schemeClr>
              </a:solidFill>
              <a:latin typeface="Monotype Corsiva" pitchFamily="66" charset="0"/>
            </a:endParaRPr>
          </a:p>
        </p:txBody>
      </p:sp>
      <p:sp>
        <p:nvSpPr>
          <p:cNvPr id="35856" name="AutoShape 16" descr="Картинка кленовый лист на прозрачном фоне - 67 фото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4296"/>
          <a:stretch>
            <a:fillRect/>
          </a:stretch>
        </p:blipFill>
        <p:spPr bwMode="auto">
          <a:xfrm>
            <a:off x="1619672" y="620688"/>
            <a:ext cx="3974242" cy="27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76672"/>
            <a:ext cx="1400692" cy="2836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429000"/>
            <a:ext cx="1994800" cy="313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0"/>
            <a:ext cx="1626153" cy="3300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3429000"/>
            <a:ext cx="1700158" cy="3213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3429000"/>
            <a:ext cx="2065503" cy="3208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3356992"/>
            <a:ext cx="2283711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96136" y="548680"/>
            <a:ext cx="1440132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Скругленный прямоугольник 13"/>
          <p:cNvSpPr/>
          <p:nvPr/>
        </p:nvSpPr>
        <p:spPr>
          <a:xfrm>
            <a:off x="107504" y="0"/>
            <a:ext cx="9036496" cy="576064"/>
          </a:xfrm>
          <a:prstGeom prst="roundRect">
            <a:avLst/>
          </a:prstGeom>
          <a:solidFill>
            <a:srgbClr val="F1DFB3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Новогодний карнавал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043" name="AutoShape 19" descr="Прозрачные снежинки ПНГ на Прозрачном Фоне • Скачать PNG Прозрачные снежинки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45" name="AutoShape 21" descr="Прозрачные снежинки ПНГ на Прозрачном Фоне • Скачать PNG Прозрачные снежинки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50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796136" y="692696"/>
            <a:ext cx="425592" cy="372393"/>
          </a:xfrm>
          <a:prstGeom prst="rect">
            <a:avLst/>
          </a:prstGeom>
          <a:noFill/>
        </p:spPr>
      </p:pic>
      <p:pic>
        <p:nvPicPr>
          <p:cNvPr id="24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23528" y="116632"/>
            <a:ext cx="425592" cy="372393"/>
          </a:xfrm>
          <a:prstGeom prst="rect">
            <a:avLst/>
          </a:prstGeom>
          <a:noFill/>
        </p:spPr>
      </p:pic>
      <p:pic>
        <p:nvPicPr>
          <p:cNvPr id="25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316416" y="116632"/>
            <a:ext cx="425592" cy="372393"/>
          </a:xfrm>
          <a:prstGeom prst="rect">
            <a:avLst/>
          </a:prstGeom>
          <a:noFill/>
        </p:spPr>
      </p:pic>
      <p:pic>
        <p:nvPicPr>
          <p:cNvPr id="26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460432" y="4221088"/>
            <a:ext cx="425592" cy="372393"/>
          </a:xfrm>
          <a:prstGeom prst="rect">
            <a:avLst/>
          </a:prstGeom>
          <a:noFill/>
        </p:spPr>
      </p:pic>
      <p:pic>
        <p:nvPicPr>
          <p:cNvPr id="27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860032" y="692696"/>
            <a:ext cx="425592" cy="372393"/>
          </a:xfrm>
          <a:prstGeom prst="rect">
            <a:avLst/>
          </a:prstGeom>
          <a:noFill/>
        </p:spPr>
      </p:pic>
      <p:pic>
        <p:nvPicPr>
          <p:cNvPr id="28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843808" y="692696"/>
            <a:ext cx="425592" cy="372393"/>
          </a:xfrm>
          <a:prstGeom prst="rect">
            <a:avLst/>
          </a:prstGeom>
          <a:noFill/>
        </p:spPr>
      </p:pic>
      <p:pic>
        <p:nvPicPr>
          <p:cNvPr id="29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0" y="3645024"/>
            <a:ext cx="425592" cy="372393"/>
          </a:xfrm>
          <a:prstGeom prst="rect">
            <a:avLst/>
          </a:prstGeom>
          <a:noFill/>
        </p:spPr>
      </p:pic>
      <p:pic>
        <p:nvPicPr>
          <p:cNvPr id="30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707904" y="692696"/>
            <a:ext cx="425592" cy="372393"/>
          </a:xfrm>
          <a:prstGeom prst="rect">
            <a:avLst/>
          </a:prstGeom>
          <a:noFill/>
        </p:spPr>
      </p:pic>
      <p:pic>
        <p:nvPicPr>
          <p:cNvPr id="31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979712" y="116632"/>
            <a:ext cx="425592" cy="372393"/>
          </a:xfrm>
          <a:prstGeom prst="rect">
            <a:avLst/>
          </a:prstGeom>
          <a:noFill/>
        </p:spPr>
      </p:pic>
      <p:pic>
        <p:nvPicPr>
          <p:cNvPr id="32" name="Picture 26" descr="Переливающиеся снежинки на прозрачном фоне. Обсуждение в LiveInternet - Российский Сервис Онлайн-Дневников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876256" y="116632"/>
            <a:ext cx="425592" cy="372393"/>
          </a:xfrm>
          <a:prstGeom prst="rect">
            <a:avLst/>
          </a:prstGeom>
          <a:noFill/>
        </p:spPr>
      </p:pic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692696"/>
            <a:ext cx="2198211" cy="32073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052736"/>
            <a:ext cx="3528392" cy="25102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692696"/>
            <a:ext cx="2208201" cy="32126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3717032"/>
            <a:ext cx="3522352" cy="2524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005064"/>
            <a:ext cx="2232248" cy="2307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AutoShape 8" descr="https://sun9-54.userapi.com/s/v1/ig2/JtHIBGYuwZFIPVU_Ak7UFLVhE6_mJlAjtFnTtmSRXABceMXYOyXYAP-9lUjEIoLIBe_sQuV_8YORRoksuFbSEe3e.jpg?quality=95&amp;as=32x21,48x32,72x48,108x72,160x107,240x160,360x240,480x320,540x360,640x427,720x480,1080x720,1280x853,1440x960,2560x1707&amp;from=bu&amp;cs=256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4005064"/>
            <a:ext cx="2952328" cy="2304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0" y="-171400"/>
            <a:ext cx="8856984" cy="7647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ru-RU" sz="4000" b="1" i="1" dirty="0" smtClean="0">
                <a:solidFill>
                  <a:srgbClr val="00B0F0"/>
                </a:solidFill>
                <a:latin typeface="Monotype Corsiva" pitchFamily="66" charset="0"/>
              </a:rPr>
              <a:t>                      Зимние забавы</a:t>
            </a:r>
            <a:endParaRPr lang="ru-RU" sz="4000" b="1" i="1" dirty="0">
              <a:solidFill>
                <a:srgbClr val="00B0F0"/>
              </a:solidFill>
              <a:latin typeface="Monotype Corsiva" pitchFamily="66" charset="0"/>
            </a:endParaRPr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48680"/>
            <a:ext cx="4699062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362" name="AutoShape 2" descr="https://mail.rambler.ru/r/view/INBOX/28316?cache_id=3583570454&amp;part_id=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284984"/>
            <a:ext cx="2526402" cy="3212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/>
          <a:srcRect b="9218"/>
          <a:stretch>
            <a:fillRect/>
          </a:stretch>
        </p:blipFill>
        <p:spPr bwMode="auto">
          <a:xfrm>
            <a:off x="107504" y="3356992"/>
            <a:ext cx="3780519" cy="30260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3212976"/>
            <a:ext cx="2186327" cy="3251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366" name="AutoShape 6" descr="https://mail.rambler.ru/r/view/INBOX/28317?cache_id=3583570454&amp;part_id=7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5368" name="AutoShape 8" descr="https://mail.rambler.ru/r/view/INBOX/28317?cache_id=3583570454&amp;part_id=7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5369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-86222"/>
            <a:ext cx="2749648" cy="32525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107504" y="0"/>
            <a:ext cx="9036496" cy="576064"/>
          </a:xfrm>
          <a:prstGeom prst="roundRect">
            <a:avLst/>
          </a:prstGeom>
          <a:solidFill>
            <a:srgbClr val="F1DFB3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4000" b="1" i="1" dirty="0" smtClean="0">
                <a:solidFill>
                  <a:schemeClr val="accent2">
                    <a:lumMod val="75000"/>
                  </a:schemeClr>
                </a:solidFill>
                <a:latin typeface="Monotype Corsiva" pitchFamily="66" charset="0"/>
              </a:rPr>
              <a:t>                           Масленица</a:t>
            </a:r>
            <a:endParaRPr lang="ru-RU" sz="4000" b="1" i="1" dirty="0">
              <a:solidFill>
                <a:schemeClr val="accent2">
                  <a:lumMod val="75000"/>
                </a:schemeClr>
              </a:solidFill>
              <a:latin typeface="Monotype Corsiva" pitchFamily="66" charset="0"/>
            </a:endParaRPr>
          </a:p>
        </p:txBody>
      </p:sp>
      <p:sp>
        <p:nvSpPr>
          <p:cNvPr id="5122" name="AutoShape 2" descr="blob:https://web.whatsapp.com/fdb4ab73-698f-4601-8b73-f32ecd5dae9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 cstate="print"/>
          <a:srcRect b="2274"/>
          <a:stretch>
            <a:fillRect/>
          </a:stretch>
        </p:blipFill>
        <p:spPr bwMode="auto">
          <a:xfrm>
            <a:off x="251520" y="188640"/>
            <a:ext cx="2561923" cy="29096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140968"/>
            <a:ext cx="2416690" cy="284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2348880"/>
            <a:ext cx="2808312" cy="253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2843808" y="4941168"/>
            <a:ext cx="6300192" cy="1323439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ru-RU" sz="1600" dirty="0" smtClean="0"/>
              <a:t>Ежегодное проведение «Масленицы» в нашем учреждении стало традиционным и любимым праздником для детей. Как положено на празднике дети от души веселились: водили хороводы, пели русские народные песни, играли в народные игры, учувствовали в конкурсах. </a:t>
            </a:r>
            <a:endParaRPr lang="ru-RU" sz="1600" dirty="0"/>
          </a:p>
        </p:txBody>
      </p:sp>
      <p:pic>
        <p:nvPicPr>
          <p:cNvPr id="24585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2420888"/>
            <a:ext cx="1872208" cy="251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260648"/>
            <a:ext cx="3221786" cy="2013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692696"/>
            <a:ext cx="2233593" cy="3921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0" y="116632"/>
            <a:ext cx="9036496" cy="576064"/>
          </a:xfrm>
          <a:prstGeom prst="roundRect">
            <a:avLst/>
          </a:prstGeom>
          <a:solidFill>
            <a:srgbClr val="F1DFB3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F42281"/>
                </a:solidFill>
                <a:latin typeface="Monotype Corsiva" pitchFamily="66" charset="0"/>
              </a:rPr>
              <a:t>Весенний праздник  </a:t>
            </a:r>
            <a:endParaRPr lang="ru-RU" sz="4000" b="1" i="1" dirty="0">
              <a:solidFill>
                <a:srgbClr val="F42281"/>
              </a:solidFill>
              <a:latin typeface="Monotype Corsiva" pitchFamily="66" charset="0"/>
            </a:endParaRPr>
          </a:p>
        </p:txBody>
      </p:sp>
      <p:sp>
        <p:nvSpPr>
          <p:cNvPr id="5122" name="AutoShape 2" descr="blob:https://web.whatsapp.com/fdb4ab73-698f-4601-8b73-f32ecd5dae9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" name="Picture 2" descr="https://sun9-78.userapi.com/s/v1/ig2/ms_0hHXnsb6cBG-FApi98QDv-ZuHgbFiRp-zUo_ZGCjfHGGLiipx_Vv8pXRi6NyWn1WJNA97txzWkNUADvrXkGt6.jpg?quality=95&amp;as=32x21,48x32,72x48,108x72,160x107,240x160,360x240,480x320,540x360,640x427,720x480,1080x720,1280x853,1440x960,2560x1707&amp;from=bu&amp;cs=2560x0"/>
          <p:cNvPicPr>
            <a:picLocks noChangeAspect="1" noChangeArrowheads="1"/>
          </p:cNvPicPr>
          <p:nvPr/>
        </p:nvPicPr>
        <p:blipFill>
          <a:blip r:embed="rId3" cstate="print"/>
          <a:srcRect l="6644" r="9892"/>
          <a:stretch>
            <a:fillRect/>
          </a:stretch>
        </p:blipFill>
        <p:spPr bwMode="auto">
          <a:xfrm>
            <a:off x="6228184" y="3429000"/>
            <a:ext cx="2699792" cy="2156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4" name="Picture 4" descr="https://sun9-35.userapi.com/s/v1/ig2/uB3rPBhmRMOj1HDTdsPPKE5T7B8TkkFMoKpzZ94qoayfDi0yC2ekf9jTcsFDFz_X5uvlEE7CmOkXSYvi2fhihORz.jpg?quality=95&amp;as=32x21,48x32,72x48,108x72,160x107,240x160,360x240,480x320,540x360,640x427,720x480,1080x720,1280x853,1440x960,2560x1707&amp;from=bu&amp;cs=2560x0"/>
          <p:cNvPicPr>
            <a:picLocks noChangeAspect="1" noChangeArrowheads="1"/>
          </p:cNvPicPr>
          <p:nvPr/>
        </p:nvPicPr>
        <p:blipFill>
          <a:blip r:embed="rId4" cstate="print"/>
          <a:srcRect t="17270"/>
          <a:stretch>
            <a:fillRect/>
          </a:stretch>
        </p:blipFill>
        <p:spPr bwMode="auto">
          <a:xfrm>
            <a:off x="179512" y="3356992"/>
            <a:ext cx="2684586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052736"/>
            <a:ext cx="3394999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188640"/>
            <a:ext cx="2153515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188640"/>
            <a:ext cx="2088232" cy="2962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3861048"/>
            <a:ext cx="3274705" cy="24674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Гирлянда-Флажки До Свидания Детский Сад 2,4м"/>
          <p:cNvPicPr>
            <a:picLocks noChangeAspect="1" noChangeArrowheads="1"/>
          </p:cNvPicPr>
          <p:nvPr/>
        </p:nvPicPr>
        <p:blipFill>
          <a:blip r:embed="rId2" cstate="print"/>
          <a:srcRect t="32396" b="32936"/>
          <a:stretch>
            <a:fillRect/>
          </a:stretch>
        </p:blipFill>
        <p:spPr bwMode="auto">
          <a:xfrm>
            <a:off x="1691680" y="0"/>
            <a:ext cx="5832648" cy="1412711"/>
          </a:xfrm>
          <a:prstGeom prst="rect">
            <a:avLst/>
          </a:prstGeom>
          <a:noFill/>
        </p:spPr>
      </p:pic>
      <p:sp>
        <p:nvSpPr>
          <p:cNvPr id="14" name="Rectangle 15"/>
          <p:cNvSpPr>
            <a:spLocks noChangeArrowheads="1"/>
          </p:cNvSpPr>
          <p:nvPr/>
        </p:nvSpPr>
        <p:spPr bwMode="auto">
          <a:xfrm>
            <a:off x="107504" y="5877272"/>
            <a:ext cx="9036496" cy="584775"/>
          </a:xfrm>
          <a:prstGeom prst="rect">
            <a:avLst/>
          </a:prstGeom>
          <a:ln>
            <a:noFill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ru-RU" sz="1600" b="1" i="1" dirty="0" smtClean="0">
                <a:solidFill>
                  <a:schemeClr val="accent2">
                    <a:lumMod val="50000"/>
                  </a:schemeClr>
                </a:solidFill>
                <a:cs typeface="Microsoft Uighur" pitchFamily="2" charset="-78"/>
              </a:rPr>
              <a:t>В этом году из дошкольной группы </a:t>
            </a:r>
            <a:r>
              <a:rPr lang="ru-RU" sz="1600" b="1" i="1" dirty="0" err="1" smtClean="0">
                <a:solidFill>
                  <a:schemeClr val="accent2">
                    <a:lumMod val="50000"/>
                  </a:schemeClr>
                </a:solidFill>
                <a:cs typeface="Microsoft Uighur" pitchFamily="2" charset="-78"/>
              </a:rPr>
              <a:t>выпустились</a:t>
            </a:r>
            <a:r>
              <a:rPr lang="ru-RU" sz="1600" b="1" i="1" dirty="0" smtClean="0">
                <a:solidFill>
                  <a:schemeClr val="accent2">
                    <a:lumMod val="50000"/>
                  </a:schemeClr>
                </a:solidFill>
                <a:cs typeface="Microsoft Uighur" pitchFamily="2" charset="-78"/>
              </a:rPr>
              <a:t> 2 воспитанника. Они пополнят ряды учеников нашей школы. </a:t>
            </a:r>
            <a:endParaRPr lang="ru-RU" sz="1600" b="1" i="1" dirty="0">
              <a:solidFill>
                <a:schemeClr val="accent2">
                  <a:lumMod val="50000"/>
                </a:schemeClr>
              </a:solidFill>
              <a:cs typeface="Microsoft Uighur" pitchFamily="2" charset="-78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484784"/>
            <a:ext cx="2260713" cy="3660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1412776"/>
            <a:ext cx="2267744" cy="3676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2564904"/>
            <a:ext cx="4055349" cy="30286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Официальная">
  <a:themeElements>
    <a:clrScheme name="Официальная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Официальная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Официальная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20105</TotalTime>
  <Words>5672</Words>
  <Application>Microsoft Office PowerPoint</Application>
  <PresentationFormat>Экран (4:3)</PresentationFormat>
  <Paragraphs>1313</Paragraphs>
  <Slides>106</Slides>
  <Notes>4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106</vt:i4>
      </vt:variant>
    </vt:vector>
  </HeadingPairs>
  <TitlesOfParts>
    <vt:vector size="107" baseType="lpstr">
      <vt:lpstr>Официальная</vt:lpstr>
      <vt:lpstr>Слайд 1</vt:lpstr>
      <vt:lpstr>Начальная школа</vt:lpstr>
      <vt:lpstr>Начальная школа</vt:lpstr>
      <vt:lpstr>Начальная школа</vt:lpstr>
      <vt:lpstr>Основное общее образование 5-9 классы</vt:lpstr>
      <vt:lpstr>Основное общее образование 5-9 классы</vt:lpstr>
      <vt:lpstr>Основная школа</vt:lpstr>
      <vt:lpstr>Среднее общее образование 10 класс</vt:lpstr>
      <vt:lpstr>Среднее общее образование 11 класс</vt:lpstr>
      <vt:lpstr>Основное общее образование.  ОГЭ по выбору обучающихся 2026</vt:lpstr>
      <vt:lpstr>Основное общее образование.  Результаты ОГЭ 2026 по русскому языку</vt:lpstr>
      <vt:lpstr>Основное общее образование.  Результаты ОГЭ 2026 по математике</vt:lpstr>
      <vt:lpstr>Среднее общее образование.  Результаты ЕГЭ 2026</vt:lpstr>
      <vt:lpstr>Результаты  промежуточной аттестации в форме экзамена 2026</vt:lpstr>
      <vt:lpstr>   Наши достижения</vt:lpstr>
      <vt:lpstr>   Наши достижения</vt:lpstr>
      <vt:lpstr>   Наши достижения</vt:lpstr>
      <vt:lpstr>   Наши достижения</vt:lpstr>
      <vt:lpstr>   Наши достижения</vt:lpstr>
      <vt:lpstr>   Наши достижения</vt:lpstr>
      <vt:lpstr>   Наши достижения</vt:lpstr>
      <vt:lpstr>Наши праздники. 1 сентября </vt:lpstr>
      <vt:lpstr> ДЕНЬ ЗНАНИЙ</vt:lpstr>
      <vt:lpstr>День здоровья</vt:lpstr>
      <vt:lpstr>День здоровья</vt:lpstr>
      <vt:lpstr> Алло, мы ищем таланты</vt:lpstr>
      <vt:lpstr>        День учителя</vt:lpstr>
      <vt:lpstr>День рождения школы. Нам 31 год</vt:lpstr>
      <vt:lpstr>Слайд 29</vt:lpstr>
      <vt:lpstr>Слайд 30</vt:lpstr>
      <vt:lpstr>Слайд 31</vt:lpstr>
      <vt:lpstr>Слайд 32</vt:lpstr>
      <vt:lpstr>Слайд 33</vt:lpstr>
      <vt:lpstr>Слайд 34</vt:lpstr>
      <vt:lpstr>Слайд 35</vt:lpstr>
      <vt:lpstr>Слайд 36</vt:lpstr>
      <vt:lpstr>Слайд 37</vt:lpstr>
      <vt:lpstr>Слайд 38</vt:lpstr>
      <vt:lpstr>Слайд 39</vt:lpstr>
      <vt:lpstr>Слайд 40</vt:lpstr>
      <vt:lpstr>Слайд 41</vt:lpstr>
      <vt:lpstr>Слайд 42</vt:lpstr>
      <vt:lpstr>Слайд 43</vt:lpstr>
      <vt:lpstr>Слайд 44</vt:lpstr>
      <vt:lpstr>День самоуправления</vt:lpstr>
      <vt:lpstr>Слайд 46</vt:lpstr>
      <vt:lpstr>Неделя гуманитарных дисциплин</vt:lpstr>
      <vt:lpstr>Читательский марафон</vt:lpstr>
      <vt:lpstr>Встреча  с Викторией Валерьевной Ледерман – автором бестселлеров для детей и подростков</vt:lpstr>
      <vt:lpstr>Слайд 50</vt:lpstr>
      <vt:lpstr>Слайд 51</vt:lpstr>
      <vt:lpstr>Слайд 52</vt:lpstr>
      <vt:lpstr>Слайд 53</vt:lpstr>
      <vt:lpstr>Слайд 54</vt:lpstr>
      <vt:lpstr>Слайд 55</vt:lpstr>
      <vt:lpstr>Слайд 56</vt:lpstr>
      <vt:lpstr>Слайд 57</vt:lpstr>
      <vt:lpstr>Слайд 58</vt:lpstr>
      <vt:lpstr>Слайд 59</vt:lpstr>
      <vt:lpstr>Слайд 60</vt:lpstr>
      <vt:lpstr>Слайд 61</vt:lpstr>
      <vt:lpstr>Слайд 62</vt:lpstr>
      <vt:lpstr>Слайд 63</vt:lpstr>
      <vt:lpstr>Слайд 64</vt:lpstr>
      <vt:lpstr>Слайд 65</vt:lpstr>
      <vt:lpstr>Слайд 66</vt:lpstr>
      <vt:lpstr>Слайд 67</vt:lpstr>
      <vt:lpstr>Слайд 68</vt:lpstr>
      <vt:lpstr>Слайд 69</vt:lpstr>
      <vt:lpstr>Слайд 70</vt:lpstr>
      <vt:lpstr>Слайд 71</vt:lpstr>
      <vt:lpstr>Слайд 72</vt:lpstr>
      <vt:lpstr>Слайд 73</vt:lpstr>
      <vt:lpstr>Слайд 74</vt:lpstr>
      <vt:lpstr>Слайд 75</vt:lpstr>
      <vt:lpstr>Слайд 76</vt:lpstr>
      <vt:lpstr>Слайд 77</vt:lpstr>
      <vt:lpstr>Слайд 78</vt:lpstr>
      <vt:lpstr>Слайд 79</vt:lpstr>
      <vt:lpstr>Слайд 80</vt:lpstr>
      <vt:lpstr>Слайд 81</vt:lpstr>
      <vt:lpstr>Слайд 82</vt:lpstr>
      <vt:lpstr>Слайд 83</vt:lpstr>
      <vt:lpstr>Слайд 84</vt:lpstr>
      <vt:lpstr>Слайд 85</vt:lpstr>
      <vt:lpstr>Слайд 86</vt:lpstr>
      <vt:lpstr>Слайд 87</vt:lpstr>
      <vt:lpstr>Слайд 88</vt:lpstr>
      <vt:lpstr>Слайд 89</vt:lpstr>
      <vt:lpstr>Слайд 90</vt:lpstr>
      <vt:lpstr>Слайд 91</vt:lpstr>
      <vt:lpstr>Слайд 92</vt:lpstr>
      <vt:lpstr>Дошкольное  образование</vt:lpstr>
      <vt:lpstr>Дошкольное  образование</vt:lpstr>
      <vt:lpstr>Дошкольное  образование</vt:lpstr>
      <vt:lpstr>Дошкольное  образование</vt:lpstr>
      <vt:lpstr>Слайд 97</vt:lpstr>
      <vt:lpstr>«Алло, мы ищем таланты!»</vt:lpstr>
      <vt:lpstr>Слайд 99</vt:lpstr>
      <vt:lpstr>Слайд 100</vt:lpstr>
      <vt:lpstr>Слайд 101</vt:lpstr>
      <vt:lpstr>Слайд 102</vt:lpstr>
      <vt:lpstr>Слайд 103</vt:lpstr>
      <vt:lpstr>Слайд 104</vt:lpstr>
      <vt:lpstr>Слайд 105</vt:lpstr>
      <vt:lpstr>Слайд 106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Публичный отчет 2011-2012 учебный год</dc:title>
  <dc:creator>пк</dc:creator>
  <cp:lastModifiedBy>ElenaP</cp:lastModifiedBy>
  <cp:revision>1380</cp:revision>
  <dcterms:created xsi:type="dcterms:W3CDTF">2012-06-08T11:20:05Z</dcterms:created>
  <dcterms:modified xsi:type="dcterms:W3CDTF">2026-06-30T10:36:56Z</dcterms:modified>
</cp:coreProperties>
</file>